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356" r:id="rId3"/>
    <p:sldId id="357" r:id="rId4"/>
    <p:sldId id="358" r:id="rId5"/>
    <p:sldId id="355" r:id="rId6"/>
    <p:sldId id="359" r:id="rId7"/>
    <p:sldId id="361" r:id="rId8"/>
    <p:sldId id="362" r:id="rId9"/>
    <p:sldId id="364" r:id="rId10"/>
    <p:sldId id="363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354" r:id="rId6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9"/>
    <p:restoredTop sz="96327"/>
  </p:normalViewPr>
  <p:slideViewPr>
    <p:cSldViewPr snapToGrid="0">
      <p:cViewPr varScale="1">
        <p:scale>
          <a:sx n="155" d="100"/>
          <a:sy n="155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1D3AB-A318-4F42-A819-0605F472128A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B1C1C-5557-9948-B653-B10E48921A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534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9a232354da44e7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9a232354da44e7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B81FE0-0B58-3101-9DA3-99605293C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443A18-5A0B-6315-1CF6-D8E84163D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B4D3C8-BD36-54A8-9F6D-E4AD855A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23145-AE02-24C1-2414-FA83C14B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41BFE4-5AA7-660E-9726-459CF995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4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4D26F-53E6-87A2-CD59-D6BEEF76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976101-7F4C-47BF-C014-58F37215B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05E2F-9AEB-600A-5B65-47AEE902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494F7E-5395-631C-DDBB-61093593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FF807-EE14-2226-4525-E3071C9A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26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005BE63-234B-BC77-3A90-85A10A75A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AE3184-C529-7AFA-EB30-645818290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92FA24-652B-C1C7-B392-61B61334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C94D20-EDF9-1CA3-4379-1C78A580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39E88A-48EE-B79F-3ECB-7E523FF3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5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FB5D05-D449-BED6-C707-5CB7040F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AE968-FDD3-29B7-FD4C-E88B89A1E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EA4EB-1E42-2ADF-D90F-74D04FE7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604EF8-3E46-9AA5-6346-DECB6FFE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D4A3E3-BA9E-FA2B-3A44-F58F5A63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26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CB91D-FBEA-702C-A831-9FF55F4BA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D75372-C585-B39C-6B69-C2B5469A1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AE98D-6B00-45CB-DE7E-EDC11C8F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180480-D36B-7917-F4C5-B7759A1A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344DCB-97F4-36B3-C515-CF05E3BF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70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17356-51D3-30FE-C833-8B06DD33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4069D3-7676-CECA-28F1-583943698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64176C-949D-C1AC-E91E-8F672F98B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0BD637-A873-A84E-949F-0C213F6A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26E2F2-F8DF-6B75-69ED-19D0BFB4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D90CAA-B39B-DE12-E883-327B01BE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1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C08BC-00E8-CAB9-E610-A23082EA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3BC29B-2C46-98A9-00C9-7ED160FDF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B2CAD4-7161-A517-9F04-6A6F1C436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D56DF8-4F3F-F4DA-ED86-C1EFE4FB7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3C4DE82-FFE4-B267-FBD1-DA049AB95E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F80D51E-EE77-C503-8D94-CFE9D6B1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0908DC-6E9F-4F6C-F1CD-6B0F683BA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71B83CC-61EE-915B-BEC7-A941977E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08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7960E-823A-E7F9-8DC5-F90EFD3D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4C27EDA-C39D-371D-6823-E7FFE2CB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21EA6F5-E6BB-0C3A-F22F-86DAECE42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EEB094-4B26-F958-79CB-737C5D7E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38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DECE8B4-32BC-FF46-E700-1F4125A1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3E5B6A-6030-435D-4A6E-B6697C60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3A5B71-AA24-D6FA-E483-5E11802B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16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84389-294E-F891-D0EC-64057746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187959-3343-DA9F-FF03-E11BD50D7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7F3EFF-009D-A48B-98B5-09A9EFB95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AC59BF-26E6-B3F0-A890-6FAE88969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A0F467-0D31-1EAD-AF4F-2DCEDED3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C360BF-E4F7-BC43-32A2-6FBF818A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75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023E5-0373-1839-E2AB-DDF8FF0F9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3D05FE5-8175-699C-9A7A-8537010B0B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754E98-E5A1-D84F-FD43-DB1F32363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41A660-BE6B-0E8D-E6D1-39DD7F92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EC3C8F-5597-273B-6DFD-AA1F9182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290871-A1EC-B418-2A88-A4C8263F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29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8E43E-F006-4FCB-864B-FB71CE81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1B45E2-847A-B2A1-B6AA-23C06809D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66568D-E266-FC94-A73D-21130427B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2CB99-89DB-BA45-8BD1-E0B7F0389875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0EF1D9-CA7B-4DC4-919D-1BFB5E1F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37F621-0D61-6538-9011-56E6B0514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E4E01-C757-EA4B-BA85-E1A7DC922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64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A5B5084-59EA-EFF7-01D6-F454BD1E4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1316" y="1133846"/>
            <a:ext cx="9646596" cy="922822"/>
          </a:xfrm>
        </p:spPr>
        <p:txBody>
          <a:bodyPr>
            <a:normAutofit/>
          </a:bodyPr>
          <a:lstStyle/>
          <a:p>
            <a:r>
              <a:rPr lang="en-US" b="1" dirty="0"/>
              <a:t>System Design</a:t>
            </a:r>
            <a:endParaRPr lang="ru-RU" b="1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64D698B-D6AA-8846-E2E6-284248E20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2789"/>
            <a:ext cx="9144000" cy="446451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j-lt"/>
                <a:ea typeface="Nunito"/>
                <a:cs typeface="Nunito"/>
                <a:sym typeface="Nunito"/>
              </a:rPr>
              <a:t>Лекция </a:t>
            </a:r>
            <a:r>
              <a:rPr lang="en-US" sz="3600" dirty="0">
                <a:latin typeface="+mj-lt"/>
                <a:ea typeface="Nunito"/>
                <a:cs typeface="Nunito"/>
                <a:sym typeface="Nunito"/>
              </a:rPr>
              <a:t>1</a:t>
            </a:r>
            <a:r>
              <a:rPr lang="ru-RU" sz="3600" dirty="0">
                <a:latin typeface="+mj-lt"/>
                <a:ea typeface="Nunito"/>
                <a:cs typeface="Nunito"/>
                <a:sym typeface="Nunito"/>
              </a:rPr>
              <a:t>: </a:t>
            </a:r>
            <a:r>
              <a:rPr lang="en-US" sz="3600" dirty="0" err="1">
                <a:latin typeface="+mj-lt"/>
                <a:ea typeface="Nunito"/>
                <a:cs typeface="Nunito"/>
                <a:sym typeface="Nunito"/>
              </a:rPr>
              <a:t>С</a:t>
            </a:r>
            <a:r>
              <a:rPr lang="ru-RU" sz="3600" dirty="0" err="1">
                <a:latin typeface="+mj-lt"/>
                <a:ea typeface="Nunito"/>
                <a:cs typeface="Nunito"/>
                <a:sym typeface="Nunito"/>
              </a:rPr>
              <a:t>истемный</a:t>
            </a:r>
            <a:r>
              <a:rPr lang="ru-RU" sz="3600" dirty="0">
                <a:latin typeface="+mj-lt"/>
                <a:ea typeface="Nunito"/>
                <a:cs typeface="Nunito"/>
                <a:sym typeface="Nunito"/>
              </a:rPr>
              <a:t> дизайн с чего начать?</a:t>
            </a:r>
            <a:endParaRPr lang="en" sz="3600" dirty="0">
              <a:effectLst/>
              <a:latin typeface="+mj-lt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55F3767-0A9D-F237-71A7-63DCA7FDD5CE}"/>
              </a:ext>
            </a:extLst>
          </p:cNvPr>
          <p:cNvSpPr/>
          <p:nvPr/>
        </p:nvSpPr>
        <p:spPr>
          <a:xfrm>
            <a:off x="5115288" y="3181483"/>
            <a:ext cx="1961423" cy="7730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CS302</a:t>
            </a:r>
            <a:endParaRPr lang="ru-RU" sz="3600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49CA1706-23B5-E3A9-612E-411985B415D5}"/>
              </a:ext>
            </a:extLst>
          </p:cNvPr>
          <p:cNvSpPr txBox="1">
            <a:spLocks/>
          </p:cNvSpPr>
          <p:nvPr/>
        </p:nvSpPr>
        <p:spPr>
          <a:xfrm>
            <a:off x="1524000" y="4366364"/>
            <a:ext cx="9144000" cy="44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Артемий Мазаев</a:t>
            </a:r>
            <a:endParaRPr lang="en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FADC4A44-9B52-1022-4F0B-45A9A582033E}"/>
              </a:ext>
            </a:extLst>
          </p:cNvPr>
          <p:cNvSpPr txBox="1">
            <a:spLocks/>
          </p:cNvSpPr>
          <p:nvPr/>
        </p:nvSpPr>
        <p:spPr>
          <a:xfrm>
            <a:off x="1524000" y="4589590"/>
            <a:ext cx="9144000" cy="44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" sz="2000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AB62A30-A441-ABA4-7D03-2239A3399186}"/>
              </a:ext>
            </a:extLst>
          </p:cNvPr>
          <p:cNvSpPr txBox="1">
            <a:spLocks/>
          </p:cNvSpPr>
          <p:nvPr/>
        </p:nvSpPr>
        <p:spPr>
          <a:xfrm>
            <a:off x="1524000" y="4812816"/>
            <a:ext cx="9144000" cy="44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+mj-lt"/>
              </a:rPr>
              <a:t>Компьютерные науки и прикладная математика</a:t>
            </a:r>
            <a:r>
              <a:rPr lang="en-US" dirty="0">
                <a:latin typeface="+mj-lt"/>
              </a:rPr>
              <a:t>, </a:t>
            </a:r>
            <a:r>
              <a:rPr lang="ru-RU" dirty="0">
                <a:latin typeface="+mj-lt"/>
              </a:rPr>
              <a:t>МАИ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A41375-6A3D-C3F4-E3AC-EF2E43DE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380" y="5399148"/>
            <a:ext cx="1127921" cy="12252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68932C-C0B0-0BC9-65DF-C1D9F35F8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4614" y="5502081"/>
            <a:ext cx="1165663" cy="1122362"/>
          </a:xfrm>
          <a:prstGeom prst="rect">
            <a:avLst/>
          </a:prstGeom>
        </p:spPr>
      </p:pic>
      <p:sp>
        <p:nvSpPr>
          <p:cNvPr id="12" name="Google Shape;1042;p111">
            <a:extLst>
              <a:ext uri="{FF2B5EF4-FFF2-40B4-BE49-F238E27FC236}">
                <a16:creationId xmlns:a16="http://schemas.microsoft.com/office/drawing/2014/main" id="{92DB2C5A-D421-E7E1-BA70-BE4FB0294FE9}"/>
              </a:ext>
            </a:extLst>
          </p:cNvPr>
          <p:cNvSpPr txBox="1"/>
          <p:nvPr/>
        </p:nvSpPr>
        <p:spPr>
          <a:xfrm>
            <a:off x="7712766" y="5960438"/>
            <a:ext cx="4155868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733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ml-system-</a:t>
            </a:r>
            <a:r>
              <a:rPr lang="en-US" sz="1733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design.ru</a:t>
            </a:r>
            <a:r>
              <a:rPr lang="en" sz="1733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| </a:t>
            </a:r>
            <a:r>
              <a:rPr lang="ru-RU" sz="1733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Мазаев Артемий</a:t>
            </a:r>
            <a:endParaRPr sz="1467" dirty="0">
              <a:solidFill>
                <a:srgbClr val="434343"/>
              </a:solidFill>
            </a:endParaRPr>
          </a:p>
        </p:txBody>
      </p:sp>
      <p:sp>
        <p:nvSpPr>
          <p:cNvPr id="13" name="Google Shape;1042;p111">
            <a:extLst>
              <a:ext uri="{FF2B5EF4-FFF2-40B4-BE49-F238E27FC236}">
                <a16:creationId xmlns:a16="http://schemas.microsoft.com/office/drawing/2014/main" id="{9B5A0478-3A86-6CFF-6FC2-EA46EA32C4D9}"/>
              </a:ext>
            </a:extLst>
          </p:cNvPr>
          <p:cNvSpPr txBox="1"/>
          <p:nvPr/>
        </p:nvSpPr>
        <p:spPr>
          <a:xfrm>
            <a:off x="11139551" y="110362"/>
            <a:ext cx="72908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1733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endParaRPr sz="1467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"/>
    </mc:Choice>
    <mc:Fallback xmlns="">
      <p:transition spd="slow" advTm="86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1B19D-1D98-A943-15C3-C5260F1F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Адаптация под специфику задачи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D621C9F-3040-CAF1-7484-89C8EAE6D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00193"/>
            <a:ext cx="10515600" cy="2402202"/>
          </a:xfrm>
        </p:spPr>
      </p:pic>
    </p:spTree>
    <p:extLst>
      <p:ext uri="{BB962C8B-B14F-4D97-AF65-F5344CB8AC3E}">
        <p14:creationId xmlns:p14="http://schemas.microsoft.com/office/powerpoint/2010/main" val="159432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E6CF4-34F1-C0A0-121A-422113CB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Сокращатель</a:t>
            </a:r>
            <a:r>
              <a:rPr lang="ru-RU" dirty="0">
                <a:effectLst/>
              </a:rPr>
              <a:t> ссылок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EA2A429-9766-6ACA-54D7-60F098EDB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494" y="1825625"/>
            <a:ext cx="9901012" cy="4351338"/>
          </a:xfrm>
        </p:spPr>
      </p:pic>
    </p:spTree>
    <p:extLst>
      <p:ext uri="{BB962C8B-B14F-4D97-AF65-F5344CB8AC3E}">
        <p14:creationId xmlns:p14="http://schemas.microsoft.com/office/powerpoint/2010/main" val="1341008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E6CF4-34F1-C0A0-121A-422113CB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Сокращатель</a:t>
            </a:r>
            <a:r>
              <a:rPr lang="ru-RU" dirty="0">
                <a:effectLst/>
              </a:rPr>
              <a:t> ссылок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96752A1-C724-F01F-3820-EA6F361CE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977" y="3538330"/>
            <a:ext cx="8577976" cy="299577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84C91F-93B3-39C7-7AEF-E7C218E4C2EF}"/>
              </a:ext>
            </a:extLst>
          </p:cNvPr>
          <p:cNvSpPr txBox="1"/>
          <p:nvPr/>
        </p:nvSpPr>
        <p:spPr>
          <a:xfrm>
            <a:off x="728869" y="1690688"/>
            <a:ext cx="11019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Первоочередные особенности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Два Основных Модуля</a:t>
            </a:r>
            <a:r>
              <a:rPr lang="ru-RU" dirty="0">
                <a:effectLst/>
              </a:rPr>
              <a:t> </a:t>
            </a:r>
            <a:r>
              <a:rPr lang="ru-RU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Модуль Пользовательского Интерфейса</a:t>
            </a:r>
            <a:r>
              <a:rPr lang="ru-RU" b="1" dirty="0">
                <a:effectLst/>
              </a:rPr>
              <a:t> </a:t>
            </a:r>
            <a:r>
              <a:rPr lang="ru-RU" dirty="0"/>
              <a:t>: Принимает запросы от пользователей и предоставляет сокращенные ссылки.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Модуль Генерации Ссылок</a:t>
            </a:r>
            <a:r>
              <a:rPr lang="ru-RU" b="1" dirty="0">
                <a:effectLst/>
              </a:rPr>
              <a:t> </a:t>
            </a:r>
            <a:r>
              <a:rPr lang="ru-RU" dirty="0"/>
              <a:t>: Отвечает за создание уникальных коротких </a:t>
            </a:r>
            <a:r>
              <a:rPr lang="ru-RU" dirty="0" err="1"/>
              <a:t>алиасов</a:t>
            </a:r>
            <a:r>
              <a:rPr lang="ru-RU" dirty="0"/>
              <a:t> для длинных </a:t>
            </a:r>
            <a:r>
              <a:rPr lang="en" dirty="0"/>
              <a:t>URL-</a:t>
            </a:r>
            <a:r>
              <a:rPr lang="ru-RU" dirty="0"/>
              <a:t>адресов.</a:t>
            </a:r>
          </a:p>
          <a:p>
            <a:r>
              <a:rPr lang="ru-RU" b="1" dirty="0"/>
              <a:t>Уникальность </a:t>
            </a:r>
            <a:r>
              <a:rPr lang="ru-RU" b="1" dirty="0" err="1"/>
              <a:t>Алиасов</a:t>
            </a:r>
            <a:r>
              <a:rPr lang="ru-RU" b="1" dirty="0">
                <a:effectLst/>
              </a:rPr>
              <a:t> </a:t>
            </a:r>
            <a:endParaRPr lang="en-US" b="1" dirty="0"/>
          </a:p>
          <a:p>
            <a:r>
              <a:rPr lang="ru-RU" b="1" dirty="0"/>
              <a:t>Кодирующий Сервис</a:t>
            </a:r>
            <a:r>
              <a:rPr lang="ru-RU" b="1" dirty="0">
                <a:effectLst/>
              </a:rPr>
              <a:t> 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87289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>
            <a:extLst>
              <a:ext uri="{FF2B5EF4-FFF2-40B4-BE49-F238E27FC236}">
                <a16:creationId xmlns:a16="http://schemas.microsoft.com/office/drawing/2014/main" id="{79BDBC3E-0BDC-19F6-B9D8-44ED1B36D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effectLst/>
              </a:rPr>
              <a:t>Сервис для хостинга текстов обычно создается с целью предоставления платформы для обмена и совместного анализа текстовых данных, включая код, для выявления и исправления ошибок (багов).</a:t>
            </a:r>
            <a:endParaRPr lang="ru-RU" dirty="0"/>
          </a:p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E6CF4-34F1-C0A0-121A-422113CB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Хостинг текстов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A8BBEB1-1654-E1F7-4A4B-3574371042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02300" y="1825625"/>
            <a:ext cx="4325590" cy="4351338"/>
          </a:xfrm>
        </p:spPr>
      </p:pic>
    </p:spTree>
    <p:extLst>
      <p:ext uri="{BB962C8B-B14F-4D97-AF65-F5344CB8AC3E}">
        <p14:creationId xmlns:p14="http://schemas.microsoft.com/office/powerpoint/2010/main" val="629783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2B9F4-0E97-DD39-340D-E823E521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Хостинг текстов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C58035-F2D2-133D-580F-AA7BB13BF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893677"/>
            <a:ext cx="7772400" cy="3132161"/>
          </a:xfrm>
          <a:prstGeom prst="rect">
            <a:avLst/>
          </a:prstGeom>
        </p:spPr>
      </p:pic>
      <p:sp>
        <p:nvSpPr>
          <p:cNvPr id="11" name="Объект 10">
            <a:extLst>
              <a:ext uri="{FF2B5EF4-FFF2-40B4-BE49-F238E27FC236}">
                <a16:creationId xmlns:a16="http://schemas.microsoft.com/office/drawing/2014/main" id="{1F903860-E1EC-7653-CF09-A8245C06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09" y="17180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/>
              <a:t>Первоочередные особенности</a:t>
            </a:r>
          </a:p>
          <a:p>
            <a:r>
              <a:rPr lang="ru-RU" sz="2000" dirty="0">
                <a:effectLst/>
              </a:rPr>
              <a:t> </a:t>
            </a:r>
            <a:r>
              <a:rPr lang="ru-RU" sz="2000" b="1" dirty="0"/>
              <a:t>Хранение Текстов Разного Размера</a:t>
            </a:r>
            <a:r>
              <a:rPr lang="ru-RU" sz="2000" dirty="0">
                <a:effectLst/>
              </a:rPr>
              <a:t> </a:t>
            </a:r>
            <a:endParaRPr lang="en-US" sz="2000" dirty="0">
              <a:effectLst/>
            </a:endParaRPr>
          </a:p>
          <a:p>
            <a:r>
              <a:rPr lang="ru-RU" sz="2000" dirty="0">
                <a:effectLst/>
              </a:rPr>
              <a:t> </a:t>
            </a:r>
            <a:r>
              <a:rPr lang="ru-RU" sz="2000" b="1" dirty="0"/>
              <a:t>Отдельное Хранение Записей и Метаданных</a:t>
            </a:r>
            <a:r>
              <a:rPr lang="ru-RU" sz="2000" dirty="0">
                <a:effectLst/>
              </a:rPr>
              <a:t> </a:t>
            </a:r>
            <a:endParaRPr lang="en-US" sz="2000" dirty="0">
              <a:effectLst/>
            </a:endParaRPr>
          </a:p>
          <a:p>
            <a:r>
              <a:rPr lang="ru-RU" sz="2000" dirty="0">
                <a:effectLst/>
              </a:rPr>
              <a:t> </a:t>
            </a:r>
            <a:r>
              <a:rPr lang="ru-RU" sz="2000" b="1" dirty="0"/>
              <a:t>Использование Двух Типов Баз Данных</a:t>
            </a:r>
            <a:r>
              <a:rPr lang="ru-RU" sz="2000" dirty="0">
                <a:effectLst/>
              </a:rPr>
              <a:t> </a:t>
            </a:r>
            <a:endParaRPr lang="ru-RU" sz="2000" dirty="0"/>
          </a:p>
          <a:p>
            <a:pPr lvl="1"/>
            <a:r>
              <a:rPr lang="ru-RU" sz="1800" dirty="0"/>
              <a:t>База данных для метаданных</a:t>
            </a:r>
          </a:p>
          <a:p>
            <a:pPr lvl="1"/>
            <a:r>
              <a:rPr lang="ru-RU" sz="1800" dirty="0"/>
              <a:t>Отдельное хранилище для больших текстов</a:t>
            </a:r>
          </a:p>
          <a:p>
            <a:r>
              <a:rPr lang="ru-RU" sz="2000" dirty="0">
                <a:effectLst/>
              </a:rPr>
              <a:t> </a:t>
            </a:r>
            <a:r>
              <a:rPr lang="ru-RU" sz="2000" b="1" dirty="0"/>
              <a:t>Обработка Запросов Сервером</a:t>
            </a:r>
            <a:r>
              <a:rPr lang="ru-RU" sz="2000" dirty="0">
                <a:effectLst/>
              </a:rPr>
              <a:t> 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023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F8F73-BBD5-6B62-F165-CC8B8A28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Облачный диск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D747EC-23E9-6B8E-81E0-C28E14FE0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89944"/>
            <a:ext cx="5778500" cy="3822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D7669-BC6C-FB02-057C-1D9047342E41}"/>
              </a:ext>
            </a:extLst>
          </p:cNvPr>
          <p:cNvSpPr txBox="1"/>
          <p:nvPr/>
        </p:nvSpPr>
        <p:spPr>
          <a:xfrm>
            <a:off x="1033670" y="2089944"/>
            <a:ext cx="3766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</a:rPr>
              <a:t>Облачный диск – это сервис, предоставляющий пользователям возможность хранения, доступа и синхронизации файлов в облаке. Основная его задача – обеспечить доступность файлов в любом месте и на любом устройстве.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208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D251E-7E95-3C2D-5205-E4DF533A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A068DB-3DD3-84C2-23D3-B370CAB2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Первоочередные особенности</a:t>
            </a: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Масштабируемое Файловое Хранилище</a:t>
            </a:r>
            <a:r>
              <a:rPr lang="ru-RU" sz="2000" dirty="0">
                <a:effectLst/>
              </a:rPr>
              <a:t> </a:t>
            </a:r>
            <a:endParaRPr lang="en-US" sz="2000" dirty="0">
              <a:effectLst/>
            </a:endParaRP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Отдельная База Данных для Метаданных</a:t>
            </a:r>
            <a:r>
              <a:rPr lang="ru-RU" sz="2000" dirty="0">
                <a:effectLst/>
              </a:rPr>
              <a:t> </a:t>
            </a:r>
            <a:endParaRPr lang="en-US" sz="2000" dirty="0">
              <a:effectLst/>
            </a:endParaRP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Клиентское Приложение</a:t>
            </a:r>
            <a:r>
              <a:rPr lang="ru-RU" sz="2000" dirty="0">
                <a:effectLst/>
              </a:rPr>
              <a:t> </a:t>
            </a:r>
            <a:endParaRPr lang="en-US" sz="2000" dirty="0">
              <a:effectLst/>
            </a:endParaRP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Уведомления о Обновлениях Файлов</a:t>
            </a:r>
            <a:r>
              <a:rPr lang="ru-RU" sz="2000" dirty="0">
                <a:effectLst/>
              </a:rPr>
              <a:t> </a:t>
            </a:r>
            <a:endParaRPr lang="en-US" sz="2000" dirty="0">
              <a:effectLst/>
            </a:endParaRP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Компоненты Загрузки, Обновления и Синхронизации</a:t>
            </a:r>
            <a:r>
              <a:rPr lang="ru-RU" sz="2000" dirty="0">
                <a:effectLst/>
              </a:rPr>
              <a:t> 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5C967-D6A9-1562-C42D-D77D99B8F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557" y="3528390"/>
            <a:ext cx="6853787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9C550-BC24-450A-3676-1B59CCAE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ffectLst/>
              </a:rPr>
              <a:t>C</a:t>
            </a:r>
            <a:r>
              <a:rPr lang="ru-RU" dirty="0" err="1">
                <a:effectLst/>
              </a:rPr>
              <a:t>ервис</a:t>
            </a:r>
            <a:r>
              <a:rPr lang="ru-RU" dirty="0">
                <a:effectLst/>
              </a:rPr>
              <a:t> для обмена фотографиями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D304596-553F-7D53-99AE-82B452014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8644" y="1825625"/>
            <a:ext cx="345515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8F9EF-87C5-7A6A-765C-22553262F144}"/>
              </a:ext>
            </a:extLst>
          </p:cNvPr>
          <p:cNvSpPr txBox="1"/>
          <p:nvPr/>
        </p:nvSpPr>
        <p:spPr>
          <a:xfrm>
            <a:off x="894522" y="1825625"/>
            <a:ext cx="5456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</a:rPr>
              <a:t>Цель создания сервиса для обмена фотографиями часто связана с желанием пользователей делиться своими моментами из жизни, такими как фотографии в зеркале или фотографии еды, с друзьями и семьей.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9259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B2F93-11F9-DE4A-D2FF-1B7BFEA7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ffectLst/>
              </a:rPr>
              <a:t>C</a:t>
            </a:r>
            <a:r>
              <a:rPr lang="ru-RU" dirty="0" err="1">
                <a:effectLst/>
              </a:rPr>
              <a:t>ервис</a:t>
            </a:r>
            <a:r>
              <a:rPr lang="ru-RU" dirty="0">
                <a:effectLst/>
              </a:rPr>
              <a:t> для обмена фотографиями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607E88-15D8-CEAB-F284-66C3B0D0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Первоочередные особенности</a:t>
            </a: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Основные Сценарии Использования</a:t>
            </a:r>
          </a:p>
          <a:p>
            <a:pPr lvl="1"/>
            <a:r>
              <a:rPr lang="ru-RU" sz="1800" dirty="0">
                <a:effectLst/>
              </a:rPr>
              <a:t> </a:t>
            </a:r>
            <a:r>
              <a:rPr lang="ru-RU" sz="1800" dirty="0"/>
              <a:t>Загрузка Фотографий</a:t>
            </a:r>
            <a:r>
              <a:rPr lang="ru-RU" sz="1800" dirty="0">
                <a:effectLst/>
              </a:rPr>
              <a:t> </a:t>
            </a:r>
            <a:endParaRPr lang="en-US" sz="1800" dirty="0"/>
          </a:p>
          <a:p>
            <a:pPr lvl="1"/>
            <a:r>
              <a:rPr lang="ru-RU" sz="1800" dirty="0"/>
              <a:t>Просмотр Фотографий</a:t>
            </a:r>
            <a:r>
              <a:rPr lang="ru-RU" sz="1800" dirty="0">
                <a:effectLst/>
              </a:rPr>
              <a:t> </a:t>
            </a:r>
            <a:endParaRPr lang="en-US" sz="1800" dirty="0"/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Хранение и Обработка Фотографий</a:t>
            </a: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 err="1"/>
              <a:t>Микросервисная</a:t>
            </a:r>
            <a:r>
              <a:rPr lang="ru-RU" sz="2000" dirty="0"/>
              <a:t> Архитектура</a:t>
            </a:r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3136B8-1342-C151-7E7F-0D6698CB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26" y="3769692"/>
            <a:ext cx="7772400" cy="26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60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4626F-5E5E-0321-A2C4-E5A3948E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Онлайн кинотеатр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1A79DBB-A6E9-E5E6-8F03-813D2E262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527" y="1825625"/>
            <a:ext cx="742689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BC6D0-3A14-0523-5C4D-B3840DB45EBC}"/>
              </a:ext>
            </a:extLst>
          </p:cNvPr>
          <p:cNvSpPr txBox="1"/>
          <p:nvPr/>
        </p:nvSpPr>
        <p:spPr>
          <a:xfrm>
            <a:off x="838200" y="1898373"/>
            <a:ext cx="3189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</a:rPr>
              <a:t>Онлайн-кинотеатр представляет собой сервис, который предлагает пользователям возможность смотреть любимые фильмы, сериалы и телепередачи в удобное для них время и в любом месте.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58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DE9EB-EF17-D90F-6A19-8BDC44FA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192734"/>
                </a:solidFill>
              </a:rPr>
              <a:t>С</a:t>
            </a:r>
            <a:r>
              <a:rPr lang="ru-RU" i="0" u="none" strike="noStrike" dirty="0">
                <a:solidFill>
                  <a:srgbClr val="192734"/>
                </a:solidFill>
                <a:effectLst/>
              </a:rPr>
              <a:t>истемный дизайн?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30E0A-278D-B3B6-4069-13F57A352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0171"/>
            <a:ext cx="10515600" cy="1720293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Системный дизайн </a:t>
            </a:r>
            <a:r>
              <a:rPr lang="ru-RU" dirty="0"/>
              <a:t>– это процесс определения </a:t>
            </a:r>
            <a:r>
              <a:rPr lang="ru-RU" b="1" dirty="0"/>
              <a:t>архитектуры</a:t>
            </a:r>
            <a:r>
              <a:rPr lang="ru-RU" dirty="0"/>
              <a:t>, </a:t>
            </a:r>
            <a:r>
              <a:rPr lang="ru-RU" b="1" dirty="0"/>
              <a:t>компонентов</a:t>
            </a:r>
            <a:r>
              <a:rPr lang="ru-RU" dirty="0"/>
              <a:t>, </a:t>
            </a:r>
            <a:r>
              <a:rPr lang="ru-RU" b="1" dirty="0"/>
              <a:t>модулей</a:t>
            </a:r>
            <a:r>
              <a:rPr lang="ru-RU" dirty="0"/>
              <a:t>, </a:t>
            </a:r>
            <a:r>
              <a:rPr lang="ru-RU" b="1" dirty="0"/>
              <a:t>интерфейсов</a:t>
            </a:r>
            <a:r>
              <a:rPr lang="ru-RU" dirty="0"/>
              <a:t> и </a:t>
            </a:r>
            <a:r>
              <a:rPr lang="ru-RU" b="1" dirty="0"/>
              <a:t>данных </a:t>
            </a:r>
            <a:r>
              <a:rPr lang="ru-RU" dirty="0"/>
              <a:t>для системы, чтобы удовлетворить </a:t>
            </a:r>
            <a:r>
              <a:rPr lang="ru-RU" b="1" dirty="0"/>
              <a:t>указанные требования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9217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9CA0A-C6D6-E392-CA1B-4D4CFA98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Онлайн кинотеатр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BC11A-5858-9979-4D6D-9CC0AF754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Первоочередные особенности</a:t>
            </a: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Доступность и Разнообразие Контента</a:t>
            </a:r>
            <a:r>
              <a:rPr lang="ru-RU" sz="2000" dirty="0">
                <a:effectLst/>
              </a:rPr>
              <a:t> </a:t>
            </a:r>
            <a:endParaRPr lang="en-US" sz="2000" dirty="0">
              <a:effectLst/>
            </a:endParaRP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Поддержка Множества Устройств</a:t>
            </a:r>
            <a:r>
              <a:rPr lang="ru-RU" sz="2000" dirty="0">
                <a:effectLst/>
              </a:rPr>
              <a:t> </a:t>
            </a:r>
            <a:endParaRPr lang="en-US" sz="2000" dirty="0">
              <a:effectLst/>
            </a:endParaRP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Использование Разнообразных Хранилищ</a:t>
            </a:r>
            <a:r>
              <a:rPr lang="ru-RU" sz="2000" dirty="0">
                <a:effectLst/>
              </a:rPr>
              <a:t> </a:t>
            </a:r>
            <a:endParaRPr lang="en-US" sz="2000" dirty="0">
              <a:effectLst/>
            </a:endParaRP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Пользовательский Интерфейс и Взаимодействие с Базами Данных</a:t>
            </a:r>
            <a:r>
              <a:rPr lang="ru-RU" sz="2000" dirty="0">
                <a:effectLst/>
              </a:rPr>
              <a:t> </a:t>
            </a:r>
            <a:endParaRPr lang="en-US" sz="2000" dirty="0">
              <a:effectLst/>
            </a:endParaRPr>
          </a:p>
          <a:p>
            <a:r>
              <a:rPr lang="ru-RU" sz="2000" dirty="0">
                <a:effectLst/>
              </a:rPr>
              <a:t> </a:t>
            </a:r>
            <a:r>
              <a:rPr lang="ru-RU" sz="2000" dirty="0"/>
              <a:t>Адаптивная Потоковая Передача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2724E2-5A69-E096-35D1-5579001A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963" y="2929421"/>
            <a:ext cx="6954037" cy="392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4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006D09-59A4-9B50-8915-695BF267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такси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5B2023-27E2-9A03-A882-897B0F41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17" r="20974"/>
          <a:stretch/>
        </p:blipFill>
        <p:spPr>
          <a:xfrm>
            <a:off x="7374834" y="1825625"/>
            <a:ext cx="455212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B6BC9-9388-2E90-7197-22DA5799AE6B}"/>
              </a:ext>
            </a:extLst>
          </p:cNvPr>
          <p:cNvSpPr txBox="1"/>
          <p:nvPr/>
        </p:nvSpPr>
        <p:spPr>
          <a:xfrm>
            <a:off x="838199" y="1825625"/>
            <a:ext cx="5257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</a:rPr>
              <a:t>Сервис такси представляет собой цифровую платформу, которая позволяет пользователям легко и удобно перемещаться из точки А в точку Б с помощью водителя. Основная цель такого сервиса - обеспечить эффективное, безопасное и удобное взаимодействие между пассажирами и водителями.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930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006D09-59A4-9B50-8915-695BF267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такси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B6BC9-9388-2E90-7197-22DA5799AE6B}"/>
              </a:ext>
            </a:extLst>
          </p:cNvPr>
          <p:cNvSpPr txBox="1"/>
          <p:nvPr/>
        </p:nvSpPr>
        <p:spPr>
          <a:xfrm>
            <a:off x="838199" y="1825625"/>
            <a:ext cx="5257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Первоочередные особенности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 </a:t>
            </a:r>
            <a:r>
              <a:rPr lang="ru-RU" dirty="0"/>
              <a:t>Отдельные Приложения для Водителей и Пассажиров</a:t>
            </a:r>
            <a:r>
              <a:rPr lang="ru-RU" dirty="0">
                <a:effectLst/>
              </a:rPr>
              <a:t> 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 </a:t>
            </a:r>
            <a:r>
              <a:rPr lang="ru-RU" dirty="0"/>
              <a:t>Обработка и Управление Поездками</a:t>
            </a:r>
            <a:r>
              <a:rPr lang="ru-RU" dirty="0">
                <a:effectLst/>
              </a:rPr>
              <a:t> 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 </a:t>
            </a:r>
            <a:r>
              <a:rPr lang="ru-RU" dirty="0"/>
              <a:t>Хранение Исторических Данных</a:t>
            </a:r>
            <a:r>
              <a:rPr lang="ru-RU" dirty="0">
                <a:effectLst/>
              </a:rPr>
              <a:t> 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 </a:t>
            </a:r>
            <a:r>
              <a:rPr lang="ru-RU" dirty="0"/>
              <a:t>Безопасность и Конфиденциальность</a:t>
            </a:r>
            <a:r>
              <a:rPr lang="ru-RU" dirty="0">
                <a:effectLst/>
              </a:rPr>
              <a:t> 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 </a:t>
            </a:r>
            <a:r>
              <a:rPr lang="ru-RU" dirty="0"/>
              <a:t>Интеграция с Внешними Сервисами</a:t>
            </a:r>
            <a:r>
              <a:rPr lang="ru-RU" dirty="0">
                <a:effectLst/>
              </a:rPr>
              <a:t>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 </a:t>
            </a:r>
            <a:r>
              <a:rPr lang="ru-RU" dirty="0"/>
              <a:t>Масштабируемость и Надежность</a:t>
            </a:r>
            <a:r>
              <a:rPr lang="ru-RU" dirty="0">
                <a:effectLst/>
              </a:rPr>
              <a:t> </a:t>
            </a:r>
            <a:endParaRPr lang="en-US" dirty="0">
              <a:effectLst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8053FA7-138E-DEE8-C9A7-979256CC0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435" y="3240157"/>
            <a:ext cx="6833365" cy="3424798"/>
          </a:xfrm>
        </p:spPr>
      </p:pic>
    </p:spTree>
    <p:extLst>
      <p:ext uri="{BB962C8B-B14F-4D97-AF65-F5344CB8AC3E}">
        <p14:creationId xmlns:p14="http://schemas.microsoft.com/office/powerpoint/2010/main" val="1736818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F391D-FFD7-02E8-04E9-D9337F82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Модульный подход к дизайну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F3EA91-2693-758A-86DD-1116B0BB0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948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A4F3D-F4D4-7359-DBBF-91548D81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Интернет-магазин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C1C3145-20D8-4280-72B3-0E94F5ACA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34142"/>
            <a:ext cx="10515600" cy="153430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7E178D-C43F-0159-125C-727025ED6478}"/>
              </a:ext>
            </a:extLst>
          </p:cNvPr>
          <p:cNvSpPr txBox="1"/>
          <p:nvPr/>
        </p:nvSpPr>
        <p:spPr>
          <a:xfrm>
            <a:off x="838200" y="4583780"/>
            <a:ext cx="557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</a:rPr>
              <a:t>Схема </a:t>
            </a:r>
            <a:r>
              <a:rPr lang="ru-RU" dirty="0" err="1">
                <a:effectLst/>
              </a:rPr>
              <a:t>подсервисов</a:t>
            </a:r>
            <a:r>
              <a:rPr lang="ru-RU" dirty="0">
                <a:effectLst/>
              </a:rPr>
              <a:t> для интернет-магазина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3548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46CE8-81C3-57D8-EC9D-FF655EED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Уведомления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7D60327-55FD-E84B-0E3D-316C9B2A1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5700"/>
            <a:ext cx="10515600" cy="30311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06E75-4A6B-6A68-551A-814BC1775386}"/>
              </a:ext>
            </a:extLst>
          </p:cNvPr>
          <p:cNvSpPr txBox="1"/>
          <p:nvPr/>
        </p:nvSpPr>
        <p:spPr>
          <a:xfrm>
            <a:off x="974035" y="5516887"/>
            <a:ext cx="1007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</a:rPr>
              <a:t>Сервис отправки уведомлений взаимодействует с БД пользователей, чтобы узнать почту и предпочтения по уведомлениям.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888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C32BB-3CDB-4641-327E-8EC5F773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Изменения остатков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8A2E4F-4CA1-2150-5059-4F7AEB7CE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413" y="1825625"/>
            <a:ext cx="10105173" cy="4351338"/>
          </a:xfrm>
        </p:spPr>
      </p:pic>
    </p:spTree>
    <p:extLst>
      <p:ext uri="{BB962C8B-B14F-4D97-AF65-F5344CB8AC3E}">
        <p14:creationId xmlns:p14="http://schemas.microsoft.com/office/powerpoint/2010/main" val="373567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7DFE12-7CFF-22F7-50B0-2ED8BFA4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Продавцы на площадке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410152D-5852-F5C8-AE31-06C4FB97E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413" y="1825625"/>
            <a:ext cx="10105173" cy="4351338"/>
          </a:xfrm>
        </p:spPr>
      </p:pic>
    </p:spTree>
    <p:extLst>
      <p:ext uri="{BB962C8B-B14F-4D97-AF65-F5344CB8AC3E}">
        <p14:creationId xmlns:p14="http://schemas.microsoft.com/office/powerpoint/2010/main" val="2299092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E80A4-472F-39C0-1F6B-95414D19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Администрация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EDA18B-2517-D8CD-FF44-9C6A864CA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413" y="1825625"/>
            <a:ext cx="10105173" cy="4351338"/>
          </a:xfrm>
        </p:spPr>
      </p:pic>
    </p:spTree>
    <p:extLst>
      <p:ext uri="{BB962C8B-B14F-4D97-AF65-F5344CB8AC3E}">
        <p14:creationId xmlns:p14="http://schemas.microsoft.com/office/powerpoint/2010/main" val="296073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1D123-E05E-5D0F-266E-5696F4EA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427F50-4428-B777-9534-589E2B9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От абстрактных квадратов мы перешли к: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реальным пользователям, которые взаимодействуют между собой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категориям пользователям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сценариям взаимодействия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функционалу сервисов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34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BFD72-012A-4D5D-8C5F-409F0817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системный дизайн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80F2EF-A319-E7D0-C35C-9A8514E36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/>
              <a:t>Обеспечение масштабируемости</a:t>
            </a:r>
            <a:r>
              <a:rPr lang="ru-RU" dirty="0"/>
              <a:t>: Он помогает создавать системы, которые могут быть легко расширены по мере роста требований.</a:t>
            </a:r>
          </a:p>
          <a:p>
            <a:r>
              <a:rPr lang="ru-RU" b="1" dirty="0"/>
              <a:t>Улучшение производительности</a:t>
            </a:r>
            <a:r>
              <a:rPr lang="ru-RU" dirty="0"/>
              <a:t>: Системный дизайн фокусируется на оптимизации ресурсов и повышении эффективности работы системы.</a:t>
            </a:r>
          </a:p>
          <a:p>
            <a:r>
              <a:rPr lang="ru-RU" b="1" dirty="0"/>
              <a:t>Повышение надёжности и устойчивости</a:t>
            </a:r>
            <a:r>
              <a:rPr lang="ru-RU" dirty="0"/>
              <a:t>: Хорошо спроектированная система более устойчива к ошибкам и легче поддается обслуживанию.</a:t>
            </a:r>
          </a:p>
          <a:p>
            <a:r>
              <a:rPr lang="ru-RU" b="1" dirty="0"/>
              <a:t>Упрощение интеграции</a:t>
            </a:r>
            <a:r>
              <a:rPr lang="ru-RU" dirty="0"/>
              <a:t>: Позволяет легче интегрировать новые компоненты или внешние системы.</a:t>
            </a:r>
          </a:p>
          <a:p>
            <a:r>
              <a:rPr lang="ru-RU" b="1" dirty="0"/>
              <a:t>Обеспечение безопасности</a:t>
            </a:r>
            <a:r>
              <a:rPr lang="ru-RU" dirty="0"/>
              <a:t>: Важно для создания безопасных систем, особенно в случаях работы с чувствительными данными.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229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52150-C3EE-2A6A-A715-1238C17D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Преимущества и сложности подхода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5801CD-4A28-7B34-D2AF-81FCD1A7B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Минусы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CC55DF-AB35-C56C-75BF-48BDEBC205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Со временем зависимости могут расти</a:t>
            </a:r>
          </a:p>
          <a:p>
            <a:r>
              <a:rPr lang="ru-RU" dirty="0"/>
              <a:t>Неравномерная нагрузка (пользователи чаще совершают покупки, чем продавец влияет на заказ)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768C212-305F-A73F-A03C-6C4BCE24E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Плюсы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F217B67-0690-F81E-BD04-3F6360EF7C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Мы сразу отображаем картину того, какие смысловые части приложения должны быть реализованы</a:t>
            </a:r>
          </a:p>
          <a:p>
            <a:r>
              <a:rPr lang="ru-RU" dirty="0"/>
              <a:t>Легко переносить функциональные требования в дизайн, на каждое требование можно выделить модуль</a:t>
            </a:r>
          </a:p>
          <a:p>
            <a:r>
              <a:rPr lang="ru-RU" dirty="0"/>
              <a:t>У разных модулей разная нагрузка, масштабировать их можно независимо (но будут нужны балансировщики)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157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EAB7EFE-341C-1785-A5E7-71D3113A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Сложности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DB64A4E-A6AE-1020-2421-8BB47D69F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Уже на рассмотренном примере становится очевидна сложность образующихся связей между частями системы</a:t>
            </a:r>
          </a:p>
          <a:p>
            <a:r>
              <a:rPr lang="ru-RU" dirty="0"/>
              <a:t>Продолжение работы зависимого сервиса в принципе зависит от работоспособности используемого</a:t>
            </a:r>
          </a:p>
          <a:p>
            <a:r>
              <a:rPr lang="ru-RU" dirty="0"/>
              <a:t>Зависимый сервис начнет тормозить в случае наплыва обращений в используемом сервисе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21630E-DDEB-47AD-ADFF-89EACF7CE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56" y="4651580"/>
            <a:ext cx="5562601" cy="22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09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A0513B-7529-5218-101C-0F625482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Очереди сообщений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25F0E52-ED17-0828-AFFC-4FD95BF06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22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A4C5283-4233-D7D3-3571-9B5DC242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Очереди сообщений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8172868-6610-288E-CE60-9A5B19367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Очередь сообщений — сущность, в которую будут приходить сообщения от разных сервисов, которые называются </a:t>
            </a:r>
            <a:r>
              <a:rPr lang="ru-RU" dirty="0">
                <a:effectLst/>
              </a:rPr>
              <a:t> </a:t>
            </a:r>
            <a:r>
              <a:rPr lang="ru-RU" b="1" dirty="0" err="1"/>
              <a:t>продьюсерами</a:t>
            </a:r>
            <a:r>
              <a:rPr lang="ru-RU" dirty="0">
                <a:effectLst/>
              </a:rPr>
              <a:t> </a:t>
            </a:r>
            <a:r>
              <a:rPr lang="ru-RU" dirty="0"/>
              <a:t> (создают новые сообщения). Далее сообщения будут использоваться в других сервисах, которые называются </a:t>
            </a:r>
            <a:r>
              <a:rPr lang="ru-RU" dirty="0">
                <a:effectLst/>
              </a:rPr>
              <a:t> </a:t>
            </a:r>
            <a:r>
              <a:rPr lang="ru-RU" b="1" dirty="0" err="1"/>
              <a:t>консьюмерами</a:t>
            </a:r>
            <a:r>
              <a:rPr lang="ru-RU" dirty="0">
                <a:effectLst/>
              </a:rPr>
              <a:t> </a:t>
            </a:r>
            <a:r>
              <a:rPr lang="ru-RU" dirty="0"/>
              <a:t> (получают сообщения и осуществляют какую-то работу над ними).</a:t>
            </a:r>
          </a:p>
        </p:txBody>
      </p:sp>
    </p:spTree>
    <p:extLst>
      <p:ext uri="{BB962C8B-B14F-4D97-AF65-F5344CB8AC3E}">
        <p14:creationId xmlns:p14="http://schemas.microsoft.com/office/powerpoint/2010/main" val="3844462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5AEE3-3BCE-A759-5E0F-EA1B3706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6B0AD2F-F90C-D7A2-379C-3AFC5F848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480" y="1825625"/>
            <a:ext cx="9269040" cy="4351338"/>
          </a:xfrm>
        </p:spPr>
      </p:pic>
    </p:spTree>
    <p:extLst>
      <p:ext uri="{BB962C8B-B14F-4D97-AF65-F5344CB8AC3E}">
        <p14:creationId xmlns:p14="http://schemas.microsoft.com/office/powerpoint/2010/main" val="3226881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DDD5F-218B-0721-B07D-29307636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Преимущества очередей сообщений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10976D-4770-C347-F132-EFCEDA46B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482" y="2887882"/>
            <a:ext cx="9195743" cy="38302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C57CB-9101-E2E9-BC39-260EEEE3F3C5}"/>
              </a:ext>
            </a:extLst>
          </p:cNvPr>
          <p:cNvSpPr txBox="1"/>
          <p:nvPr/>
        </p:nvSpPr>
        <p:spPr>
          <a:xfrm>
            <a:off x="407505" y="1690688"/>
            <a:ext cx="11648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Сервисы </a:t>
            </a:r>
            <a:r>
              <a:rPr lang="ru-RU" sz="2000" dirty="0">
                <a:effectLst/>
              </a:rPr>
              <a:t> </a:t>
            </a:r>
            <a:r>
              <a:rPr lang="ru-RU" sz="2000" b="1" dirty="0"/>
              <a:t>разъединяются</a:t>
            </a:r>
            <a:r>
              <a:rPr lang="ru-RU" sz="2000" dirty="0">
                <a:effectLst/>
              </a:rPr>
              <a:t> </a:t>
            </a:r>
            <a:r>
              <a:rPr lang="ru-RU" sz="2000" dirty="0"/>
              <a:t> на логические составляющие и не используют друг друга напрямую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Разъединенные сервисы можно независимо и просто </a:t>
            </a:r>
            <a:r>
              <a:rPr lang="ru-RU" sz="2000" dirty="0">
                <a:effectLst/>
              </a:rPr>
              <a:t> </a:t>
            </a:r>
            <a:r>
              <a:rPr lang="ru-RU" sz="2000" b="1" dirty="0"/>
              <a:t>масштабировать</a:t>
            </a:r>
            <a:r>
              <a:rPr lang="ru-RU" sz="2000" dirty="0">
                <a:effectLst/>
              </a:rPr>
              <a:t> </a:t>
            </a:r>
            <a:r>
              <a:rPr lang="ru-RU" sz="2000" dirty="0"/>
              <a:t> за счет количества </a:t>
            </a:r>
            <a:r>
              <a:rPr lang="ru-RU" sz="2000" dirty="0" err="1"/>
              <a:t>воркеров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Очереди лежат на отдельном инстансе и основные свободны от лишней работы, косвенно </a:t>
            </a:r>
            <a:r>
              <a:rPr lang="ru-RU" sz="2000" dirty="0">
                <a:effectLst/>
              </a:rPr>
              <a:t> </a:t>
            </a:r>
            <a:r>
              <a:rPr lang="ru-RU" sz="2000" b="1" dirty="0"/>
              <a:t>ускорены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20682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351A7-4A83-535B-9E09-3EF8CBAE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Устройство очереди сообщений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4F210-F57F-CBD5-1749-B78AD0B6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Одни клиентские приложения (</a:t>
            </a:r>
            <a:r>
              <a:rPr lang="ru-RU" sz="2400" dirty="0" err="1"/>
              <a:t>продьюсеры</a:t>
            </a:r>
            <a:r>
              <a:rPr lang="ru-RU" sz="2400" dirty="0"/>
              <a:t>) создают и отправляют сообщения брокеру (т.е. кладут в очередь)</a:t>
            </a:r>
          </a:p>
          <a:p>
            <a:r>
              <a:rPr lang="ru-RU" sz="2400" dirty="0"/>
              <a:t>Другие же приложения (</a:t>
            </a:r>
            <a:r>
              <a:rPr lang="ru-RU" sz="2400" dirty="0" err="1"/>
              <a:t>консьюмеры</a:t>
            </a:r>
            <a:r>
              <a:rPr lang="ru-RU" sz="2400" dirty="0"/>
              <a:t>) подключаются к очереди и подписываются на сообщения для обработки</a:t>
            </a:r>
          </a:p>
          <a:p>
            <a:r>
              <a:rPr lang="ru-RU" sz="2400" dirty="0"/>
              <a:t>Приложения могут быть как </a:t>
            </a:r>
            <a:r>
              <a:rPr lang="ru-RU" sz="2400" dirty="0" err="1"/>
              <a:t>продьюсерами</a:t>
            </a:r>
            <a:r>
              <a:rPr lang="ru-RU" sz="2400" dirty="0"/>
              <a:t>, так и </a:t>
            </a:r>
            <a:r>
              <a:rPr lang="ru-RU" sz="2400" dirty="0" err="1"/>
              <a:t>консьюмерами</a:t>
            </a:r>
            <a:r>
              <a:rPr lang="ru-RU" sz="2400" dirty="0"/>
              <a:t>, так и тем и другим одновременно</a:t>
            </a:r>
          </a:p>
          <a:p>
            <a:r>
              <a:rPr lang="ru-RU" sz="2400" dirty="0"/>
              <a:t>Сообщения лежат в очереди до тех пор, пока какой-либо </a:t>
            </a:r>
            <a:r>
              <a:rPr lang="ru-RU" sz="2400" dirty="0" err="1"/>
              <a:t>консьюмер</a:t>
            </a:r>
            <a:r>
              <a:rPr lang="ru-RU" sz="2400" dirty="0"/>
              <a:t> не получит их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9F8D18-5B90-670D-B3E7-CA8574B7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258936"/>
            <a:ext cx="104074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8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7D574-1A3F-5547-C890-BBD37E1C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Сценарии взаимодействия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56D1E-E8CD-CD84-7D04-566DCDE7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push based </a:t>
            </a:r>
            <a:r>
              <a:rPr lang="ru-RU" dirty="0"/>
              <a:t>подход — брокер получает сообщение и тут же посылает его в какой-то </a:t>
            </a:r>
            <a:r>
              <a:rPr lang="ru-RU" dirty="0" err="1"/>
              <a:t>консьюмер</a:t>
            </a:r>
            <a:r>
              <a:rPr lang="ru-RU" dirty="0"/>
              <a:t>, подписанный на данный вид сообщений</a:t>
            </a:r>
          </a:p>
          <a:p>
            <a:r>
              <a:rPr lang="en" dirty="0"/>
              <a:t>pull based </a:t>
            </a:r>
            <a:r>
              <a:rPr lang="ru-RU" dirty="0"/>
              <a:t>подход — сообщения, посылаемые брокеру, складываются, хранятся некоторое время, а потом приходит </a:t>
            </a:r>
            <a:r>
              <a:rPr lang="ru-RU" dirty="0" err="1"/>
              <a:t>консьюмер</a:t>
            </a:r>
            <a:r>
              <a:rPr lang="ru-RU" dirty="0"/>
              <a:t> и забирает нужное количество сообщений.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9848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D61A4-B819-D218-EC18-37DB4445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Сценарии применения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B8854D-1874-92BB-FFD6-0B1FAA0D0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Один сервис использует функционал другого сервиса, возможно нескольких других</a:t>
            </a:r>
          </a:p>
          <a:p>
            <a:r>
              <a:rPr lang="ru-RU" dirty="0"/>
              <a:t>Нет необходимости получать финальный ответ, но при этом надо продолжать работу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C00ADF-47B0-96BC-7BD0-315EE436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98" y="3547718"/>
            <a:ext cx="9740204" cy="33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06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345F3-8CA0-09B9-D12F-6F94A2D3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ffectLst/>
              </a:rPr>
              <a:t>RabbitMQ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268049-5828-CB0A-FCCF-EF0AEC927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err="1"/>
              <a:t>Продьюсеры</a:t>
            </a:r>
            <a:r>
              <a:rPr lang="ru-RU" sz="2000" dirty="0"/>
              <a:t> отправляют сообщения не в очередь напрямую, а в обменник (</a:t>
            </a:r>
            <a:r>
              <a:rPr lang="en" sz="2000" dirty="0"/>
              <a:t>exchange)</a:t>
            </a:r>
          </a:p>
          <a:p>
            <a:r>
              <a:rPr lang="ru-RU" sz="2000" dirty="0"/>
              <a:t>Обменник в свою очередь отвечает за маршрутизацию сообщений по разным очередям</a:t>
            </a:r>
          </a:p>
          <a:p>
            <a:r>
              <a:rPr lang="ru-RU" sz="2000" dirty="0"/>
              <a:t>Сообщения маршрутизируются на основе привязок (</a:t>
            </a:r>
            <a:r>
              <a:rPr lang="en" sz="2000" dirty="0"/>
              <a:t>binding, </a:t>
            </a:r>
            <a:r>
              <a:rPr lang="ru-RU" sz="2000" dirty="0"/>
              <a:t>подобие доменного адреса) и ключей маршрутизации (</a:t>
            </a:r>
            <a:r>
              <a:rPr lang="en" sz="2000" dirty="0"/>
              <a:t>routing keys)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363AF0-3E24-6B28-080C-4A8712F3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1055"/>
            <a:ext cx="10316818" cy="30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35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4B1F520-A6EB-81D5-D9F3-82D59574F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6218"/>
            <a:ext cx="5625421" cy="1638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Системный дизайн </a:t>
            </a:r>
            <a:r>
              <a:rPr lang="ru-RU" dirty="0"/>
              <a:t>– это ключевой элемент создания эффективного, надёжного и масштабируемого программного обеспечения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8E11B9-C244-296D-CD44-33E77E69B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5" y="1298308"/>
            <a:ext cx="4577398" cy="40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06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662B8B-99D0-DC64-7F5A-E1643127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Типы используемых обменников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DD465A-118D-2988-C141-756A7A29D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sz="2000" b="1" dirty="0"/>
              <a:t>Direct</a:t>
            </a:r>
            <a:r>
              <a:rPr lang="en" sz="2000" dirty="0"/>
              <a:t>: </a:t>
            </a:r>
            <a:r>
              <a:rPr lang="ru-RU" sz="2000" dirty="0"/>
              <a:t>сообщение отправляется в очередь, ключ которой совпадает с ключом привязки</a:t>
            </a:r>
          </a:p>
          <a:p>
            <a:r>
              <a:rPr lang="en" sz="2000" b="1" dirty="0"/>
              <a:t>Topic</a:t>
            </a:r>
            <a:r>
              <a:rPr lang="en" sz="2000" dirty="0"/>
              <a:t>: </a:t>
            </a:r>
            <a:r>
              <a:rPr lang="ru-RU" sz="2000" dirty="0"/>
              <a:t>сообщения отправляются в очереди, ключ которых удовлетворяет шаблону</a:t>
            </a:r>
          </a:p>
          <a:p>
            <a:r>
              <a:rPr lang="en" sz="2000" b="1" dirty="0"/>
              <a:t>Fanout</a:t>
            </a:r>
            <a:r>
              <a:rPr lang="en" sz="2000" dirty="0"/>
              <a:t>: </a:t>
            </a:r>
            <a:r>
              <a:rPr lang="ru-RU" sz="2000" dirty="0"/>
              <a:t>все сообщения отправляются во все привязанные очереди</a:t>
            </a:r>
          </a:p>
          <a:p>
            <a:r>
              <a:rPr lang="en" sz="2000" b="1" dirty="0"/>
              <a:t>Header</a:t>
            </a:r>
            <a:r>
              <a:rPr lang="en" sz="2000" dirty="0"/>
              <a:t>: </a:t>
            </a:r>
            <a:r>
              <a:rPr lang="ru-RU" sz="2000" dirty="0"/>
              <a:t>маршрутизация осуществляется на основе заголовков в сообщениях.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E7DE03-DB66-596F-004C-E1E2013E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8" y="3788880"/>
            <a:ext cx="11513390" cy="27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95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38AE0-3570-E206-FF51-415572C5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ffectLst/>
              </a:rPr>
              <a:t>RabbitMQ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46CBDE-93E1-5375-284C-D7D49204C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450" y="1886744"/>
            <a:ext cx="5499100" cy="4229100"/>
          </a:xfrm>
        </p:spPr>
      </p:pic>
    </p:spTree>
    <p:extLst>
      <p:ext uri="{BB962C8B-B14F-4D97-AF65-F5344CB8AC3E}">
        <p14:creationId xmlns:p14="http://schemas.microsoft.com/office/powerpoint/2010/main" val="3665105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4D391-9A7B-72F6-0BCD-55F57067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ffectLst/>
              </a:rPr>
              <a:t>Apache Kafka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8A95CF-2B58-C594-B405-68050427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3" y="1825625"/>
            <a:ext cx="11598964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Приложения может подключаться к системе и добавлять </a:t>
            </a:r>
            <a:r>
              <a:rPr lang="ru-RU" sz="2000" dirty="0">
                <a:effectLst/>
              </a:rPr>
              <a:t> </a:t>
            </a:r>
            <a:r>
              <a:rPr lang="ru-RU" sz="2000" b="1" dirty="0"/>
              <a:t>записи</a:t>
            </a:r>
            <a:r>
              <a:rPr lang="ru-RU" sz="2000" dirty="0">
                <a:effectLst/>
              </a:rPr>
              <a:t> </a:t>
            </a:r>
            <a:r>
              <a:rPr lang="ru-RU" sz="2000" dirty="0"/>
              <a:t> (</a:t>
            </a:r>
            <a:r>
              <a:rPr lang="en" sz="2000" dirty="0"/>
              <a:t>records) </a:t>
            </a:r>
            <a:r>
              <a:rPr lang="ru-RU" sz="2000" dirty="0"/>
              <a:t>в создаваемые </a:t>
            </a:r>
            <a:r>
              <a:rPr lang="ru-RU" sz="2000" dirty="0">
                <a:effectLst/>
              </a:rPr>
              <a:t> </a:t>
            </a:r>
            <a:r>
              <a:rPr lang="ru-RU" sz="2000" b="1" dirty="0"/>
              <a:t>топики</a:t>
            </a:r>
            <a:r>
              <a:rPr lang="ru-RU" sz="2000" dirty="0">
                <a:effectLst/>
              </a:rPr>
              <a:t> </a:t>
            </a:r>
            <a:r>
              <a:rPr lang="ru-RU" sz="2000" dirty="0"/>
              <a:t> (</a:t>
            </a:r>
            <a:r>
              <a:rPr lang="en" sz="2000" dirty="0"/>
              <a:t>topics)</a:t>
            </a:r>
          </a:p>
          <a:p>
            <a:r>
              <a:rPr lang="ru-RU" sz="2000" dirty="0"/>
              <a:t>Другие приложения могут подключаться, чтобы обрабатывать накопленные записи в топиках</a:t>
            </a:r>
          </a:p>
          <a:p>
            <a:r>
              <a:rPr lang="ru-RU" sz="2000" dirty="0"/>
              <a:t>Присланные </a:t>
            </a:r>
            <a:r>
              <a:rPr lang="ru-RU" sz="2000" dirty="0">
                <a:effectLst/>
              </a:rPr>
              <a:t> </a:t>
            </a:r>
            <a:r>
              <a:rPr lang="ru-RU" sz="2000" b="1" dirty="0"/>
              <a:t>данные сохраняются</a:t>
            </a:r>
            <a:r>
              <a:rPr lang="ru-RU" sz="2000" dirty="0">
                <a:effectLst/>
              </a:rPr>
              <a:t> </a:t>
            </a:r>
            <a:r>
              <a:rPr lang="ru-RU" sz="2000" dirty="0"/>
              <a:t> в течение заданного в системе срока (может даже и месяца)</a:t>
            </a:r>
          </a:p>
          <a:p>
            <a:r>
              <a:rPr lang="ru-RU" sz="2000" dirty="0"/>
              <a:t>Записи обязательно имеют ключ и значение (для ключа хранится последнее значение), а наличие временных меток и заголовков опционально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1C9AC-AC94-441F-2559-1018AF01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65" y="3812247"/>
            <a:ext cx="8425070" cy="30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1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4D391-9A7B-72F6-0BCD-55F57067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ffectLst/>
              </a:rPr>
              <a:t>Apache Kafka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8A95CF-2B58-C594-B405-68050427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3" y="1825625"/>
            <a:ext cx="11598964" cy="4351338"/>
          </a:xfrm>
        </p:spPr>
        <p:txBody>
          <a:bodyPr>
            <a:normAutofit/>
          </a:bodyPr>
          <a:lstStyle/>
          <a:p>
            <a:r>
              <a:rPr lang="ru-RU" sz="2000" b="1" dirty="0"/>
              <a:t>Кластер</a:t>
            </a:r>
            <a:r>
              <a:rPr lang="ru-RU" sz="2000" dirty="0">
                <a:effectLst/>
              </a:rPr>
              <a:t> </a:t>
            </a:r>
            <a:r>
              <a:rPr lang="ru-RU" sz="2000" dirty="0"/>
              <a:t> в Кафке состоит из одного или нескольких серверов (</a:t>
            </a:r>
            <a:r>
              <a:rPr lang="ru-RU" sz="2000" dirty="0">
                <a:effectLst/>
              </a:rPr>
              <a:t> </a:t>
            </a:r>
            <a:r>
              <a:rPr lang="ru-RU" sz="2000" b="1" dirty="0"/>
              <a:t>брокеров</a:t>
            </a:r>
            <a:r>
              <a:rPr lang="ru-RU" sz="2000" dirty="0">
                <a:effectLst/>
              </a:rPr>
              <a:t> </a:t>
            </a:r>
            <a:r>
              <a:rPr lang="ru-RU" sz="2000" dirty="0"/>
              <a:t> Кафки)</a:t>
            </a:r>
          </a:p>
          <a:p>
            <a:r>
              <a:rPr lang="ru-RU" sz="2000" dirty="0" err="1"/>
              <a:t>Продьюсеры</a:t>
            </a:r>
            <a:r>
              <a:rPr lang="ru-RU" sz="2000" dirty="0"/>
              <a:t> присылают (</a:t>
            </a:r>
            <a:r>
              <a:rPr lang="ru-RU" sz="2000" dirty="0">
                <a:effectLst/>
              </a:rPr>
              <a:t> </a:t>
            </a:r>
            <a:r>
              <a:rPr lang="en" sz="2000" b="1" dirty="0"/>
              <a:t>push</a:t>
            </a:r>
            <a:r>
              <a:rPr lang="en" sz="2000" dirty="0">
                <a:effectLst/>
              </a:rPr>
              <a:t> </a:t>
            </a:r>
            <a:r>
              <a:rPr lang="en" sz="2000" dirty="0"/>
              <a:t>) </a:t>
            </a:r>
            <a:r>
              <a:rPr lang="ru-RU" sz="2000" dirty="0"/>
              <a:t>записи в топики в рамках брокера</a:t>
            </a:r>
          </a:p>
          <a:p>
            <a:r>
              <a:rPr lang="ru-RU" sz="2000" dirty="0" err="1"/>
              <a:t>Консьмеры</a:t>
            </a:r>
            <a:r>
              <a:rPr lang="ru-RU" sz="2000" dirty="0"/>
              <a:t> забирают (</a:t>
            </a:r>
            <a:r>
              <a:rPr lang="ru-RU" sz="2000" dirty="0">
                <a:effectLst/>
              </a:rPr>
              <a:t> </a:t>
            </a:r>
            <a:r>
              <a:rPr lang="en" sz="2000" b="1" dirty="0"/>
              <a:t>pull</a:t>
            </a:r>
            <a:r>
              <a:rPr lang="en" sz="2000" dirty="0">
                <a:effectLst/>
              </a:rPr>
              <a:t> </a:t>
            </a:r>
            <a:r>
              <a:rPr lang="en" sz="2000" dirty="0"/>
              <a:t>) </a:t>
            </a:r>
            <a:r>
              <a:rPr lang="ru-RU" sz="2000" dirty="0"/>
              <a:t>записи из выбранного топика</a:t>
            </a:r>
          </a:p>
          <a:p>
            <a:r>
              <a:rPr lang="ru-RU" sz="2000" dirty="0"/>
              <a:t>Можно работать и с одним брокером, но кластер дает больше возможностей (например, репликацию)</a:t>
            </a:r>
          </a:p>
          <a:p>
            <a:r>
              <a:rPr lang="ru-RU" sz="2000" dirty="0"/>
              <a:t>Брокеры управляются отдельными приложениями в рамках системы –</a:t>
            </a:r>
            <a:r>
              <a:rPr lang="en" sz="2000" dirty="0"/>
              <a:t>Zookeeper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2280C3-5751-3F79-DE1F-11F22033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43" y="3964498"/>
            <a:ext cx="7086600" cy="27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85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F6471-BA0A-46E5-339C-26DAB2B1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ffectLst/>
              </a:rPr>
              <a:t>Apache Kafka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1581CA-7ED4-7CF9-454A-05427CF10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825625"/>
            <a:ext cx="1138030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dirty="0"/>
              <a:t>Топик это название категории/</a:t>
            </a:r>
            <a:r>
              <a:rPr lang="ru-RU" sz="3200" dirty="0" err="1"/>
              <a:t>фида</a:t>
            </a:r>
            <a:r>
              <a:rPr lang="ru-RU" sz="3200" dirty="0"/>
              <a:t>, в котором публикуются и хранятся записи. Все запись разделены по топикам</a:t>
            </a:r>
          </a:p>
          <a:p>
            <a:pPr>
              <a:lnSpc>
                <a:spcPct val="100000"/>
              </a:lnSpc>
            </a:pPr>
            <a:r>
              <a:rPr lang="ru-RU" sz="3200" dirty="0" err="1"/>
              <a:t>Продьюсеры</a:t>
            </a:r>
            <a:r>
              <a:rPr lang="ru-RU" sz="3200" dirty="0"/>
              <a:t> пишут в топики, </a:t>
            </a:r>
            <a:r>
              <a:rPr lang="ru-RU" sz="3200" dirty="0" err="1"/>
              <a:t>консьюмеры</a:t>
            </a:r>
            <a:r>
              <a:rPr lang="ru-RU" sz="3200" dirty="0"/>
              <a:t> забирают записи из них. Записи хранятся в течение настроенного срока</a:t>
            </a:r>
          </a:p>
          <a:p>
            <a:pPr>
              <a:lnSpc>
                <a:spcPct val="100000"/>
              </a:lnSpc>
            </a:pPr>
            <a:r>
              <a:rPr lang="ru-RU" sz="3200" dirty="0"/>
              <a:t>Кафка фактически </a:t>
            </a:r>
            <a:r>
              <a:rPr lang="ru-RU" sz="3200" dirty="0">
                <a:effectLst/>
              </a:rPr>
              <a:t> </a:t>
            </a:r>
            <a:r>
              <a:rPr lang="ru-RU" sz="3200" b="1" dirty="0"/>
              <a:t>хранит весь лог</a:t>
            </a:r>
            <a:r>
              <a:rPr lang="ru-RU" sz="3200" dirty="0">
                <a:effectLst/>
              </a:rPr>
              <a:t> </a:t>
            </a:r>
            <a:r>
              <a:rPr lang="ru-RU" sz="3200" dirty="0"/>
              <a:t> из записей и это задача </a:t>
            </a:r>
            <a:r>
              <a:rPr lang="ru-RU" sz="3200" dirty="0" err="1"/>
              <a:t>консьюмеров</a:t>
            </a:r>
            <a:r>
              <a:rPr lang="ru-RU" sz="3200" dirty="0"/>
              <a:t> следить за </a:t>
            </a:r>
            <a:r>
              <a:rPr lang="ru-RU" sz="3200" dirty="0">
                <a:effectLst/>
              </a:rPr>
              <a:t> </a:t>
            </a:r>
            <a:r>
              <a:rPr lang="ru-RU" sz="3200" b="1" dirty="0"/>
              <a:t>отступами</a:t>
            </a:r>
            <a:r>
              <a:rPr lang="ru-RU" sz="3200" dirty="0">
                <a:effectLst/>
              </a:rPr>
              <a:t> </a:t>
            </a:r>
            <a:r>
              <a:rPr lang="ru-RU" sz="3200" dirty="0"/>
              <a:t> (</a:t>
            </a:r>
            <a:r>
              <a:rPr lang="en" sz="3200" dirty="0"/>
              <a:t>offset) </a:t>
            </a:r>
            <a:r>
              <a:rPr lang="ru-RU" sz="3200" dirty="0"/>
              <a:t>в топиках</a:t>
            </a:r>
          </a:p>
          <a:p>
            <a:pPr>
              <a:lnSpc>
                <a:spcPct val="100000"/>
              </a:lnSpc>
            </a:pPr>
            <a:r>
              <a:rPr lang="ru-RU" sz="3200" dirty="0"/>
              <a:t>Обычно </a:t>
            </a:r>
            <a:r>
              <a:rPr lang="ru-RU" sz="3200" dirty="0" err="1"/>
              <a:t>консьюмеры</a:t>
            </a:r>
            <a:r>
              <a:rPr lang="ru-RU" sz="3200" dirty="0"/>
              <a:t> просто сдвигают отступ по мере прочтения записей, но могут и откатить при необходимости</a:t>
            </a:r>
          </a:p>
        </p:txBody>
      </p:sp>
    </p:spTree>
    <p:extLst>
      <p:ext uri="{BB962C8B-B14F-4D97-AF65-F5344CB8AC3E}">
        <p14:creationId xmlns:p14="http://schemas.microsoft.com/office/powerpoint/2010/main" val="1134102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F6471-BA0A-46E5-339C-26DAB2B1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ffectLst/>
              </a:rPr>
              <a:t>Apache Kafka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1581CA-7ED4-7CF9-454A-05427CF10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825625"/>
            <a:ext cx="11380304" cy="4351338"/>
          </a:xfrm>
        </p:spPr>
        <p:txBody>
          <a:bodyPr>
            <a:noAutofit/>
          </a:bodyPr>
          <a:lstStyle/>
          <a:p>
            <a:r>
              <a:rPr lang="ru-RU" dirty="0"/>
              <a:t>Кафка-топики разбиваются на определенное количество </a:t>
            </a:r>
            <a:r>
              <a:rPr lang="ru-RU" dirty="0" err="1"/>
              <a:t>партиций</a:t>
            </a:r>
            <a:r>
              <a:rPr lang="ru-RU" dirty="0"/>
              <a:t>, которые хранят записей последовательно</a:t>
            </a:r>
          </a:p>
          <a:p>
            <a:r>
              <a:rPr lang="ru-RU" dirty="0"/>
              <a:t>Топики тем самым могут быть распараллелены по нескольким брокерам</a:t>
            </a:r>
          </a:p>
          <a:p>
            <a:r>
              <a:rPr lang="ru-RU" dirty="0"/>
              <a:t>Репликация также работает на уровне </a:t>
            </a:r>
            <a:r>
              <a:rPr lang="ru-RU" dirty="0" err="1"/>
              <a:t>партиций</a:t>
            </a:r>
            <a:r>
              <a:rPr lang="ru-RU" dirty="0"/>
              <a:t>, у каждой </a:t>
            </a:r>
            <a:r>
              <a:rPr lang="ru-RU" dirty="0" err="1"/>
              <a:t>партиции</a:t>
            </a:r>
            <a:r>
              <a:rPr lang="ru-RU" dirty="0"/>
              <a:t> есть реплика-лидер и её последователи</a:t>
            </a:r>
          </a:p>
          <a:p>
            <a:r>
              <a:rPr lang="ru-RU" dirty="0" err="1"/>
              <a:t>Продьюсеры</a:t>
            </a:r>
            <a:r>
              <a:rPr lang="ru-RU" dirty="0"/>
              <a:t> присылают записи лидеру, он коммитит записи в лог и только потом они становятся видны </a:t>
            </a:r>
            <a:r>
              <a:rPr lang="ru-RU" dirty="0" err="1"/>
              <a:t>консьюмерам</a:t>
            </a:r>
            <a:endParaRPr lang="ru-RU" dirty="0"/>
          </a:p>
          <a:p>
            <a:r>
              <a:rPr lang="ru-RU" dirty="0" err="1"/>
              <a:t>Продьюсеры</a:t>
            </a:r>
            <a:r>
              <a:rPr lang="ru-RU" dirty="0"/>
              <a:t> сами определяют, в какую </a:t>
            </a:r>
            <a:r>
              <a:rPr lang="ru-RU" dirty="0" err="1"/>
              <a:t>партицию</a:t>
            </a:r>
            <a:r>
              <a:rPr lang="ru-RU" dirty="0"/>
              <a:t> им нужно писать, для этого можно добавить ключ к записи (или хэш)</a:t>
            </a:r>
          </a:p>
        </p:txBody>
      </p:sp>
    </p:spTree>
    <p:extLst>
      <p:ext uri="{BB962C8B-B14F-4D97-AF65-F5344CB8AC3E}">
        <p14:creationId xmlns:p14="http://schemas.microsoft.com/office/powerpoint/2010/main" val="3728841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C68868-9FEB-C3C4-B5A0-C5ECAD30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ffectLst/>
              </a:rPr>
              <a:t>Apache Kafka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8ED7CB-44E8-3FC4-1C4F-730E796A3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err="1"/>
              <a:t>Консьюмеры</a:t>
            </a:r>
            <a:r>
              <a:rPr lang="ru-RU" sz="2400" dirty="0"/>
              <a:t> всегда сами запрашивают записи, когда они готовы к их обработке!</a:t>
            </a:r>
          </a:p>
          <a:p>
            <a:r>
              <a:rPr lang="ru-RU" sz="2400" dirty="0"/>
              <a:t>Все записи хранятся в Кафке, поэтому у </a:t>
            </a:r>
            <a:r>
              <a:rPr lang="ru-RU" sz="2400" dirty="0" err="1"/>
              <a:t>консьюмеров</a:t>
            </a:r>
            <a:r>
              <a:rPr lang="ru-RU" sz="2400" dirty="0"/>
              <a:t> не случается перегрузов, они всегда могут «нагнать» топик.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001287-27F1-FCF7-1D41-87B20E2E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43" y="3830569"/>
            <a:ext cx="11585713" cy="27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20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C68868-9FEB-C3C4-B5A0-C5ECAD30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8ED7CB-44E8-3FC4-1C4F-730E796A3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6 </a:t>
            </a:r>
            <a:r>
              <a:rPr lang="ru-RU" dirty="0" err="1">
                <a:effectLst/>
              </a:rPr>
              <a:t>партиций</a:t>
            </a:r>
            <a:r>
              <a:rPr lang="ru-RU" dirty="0">
                <a:effectLst/>
              </a:rPr>
              <a:t> в примере на рисунке</a:t>
            </a:r>
            <a:endParaRPr lang="ru-RU"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4D5188-38FA-2048-7BD0-7E019E1C2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4" y="3299588"/>
            <a:ext cx="9481931" cy="355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0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C68868-9FEB-C3C4-B5A0-C5ECAD30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8ED7CB-44E8-3FC4-1C4F-730E796A3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effectLst/>
              </a:rPr>
              <a:t>Первое сообщение в первую </a:t>
            </a:r>
            <a:r>
              <a:rPr lang="ru-RU" sz="2400" dirty="0" err="1">
                <a:effectLst/>
              </a:rPr>
              <a:t>партицию</a:t>
            </a:r>
            <a:r>
              <a:rPr lang="ru-RU" sz="2400" dirty="0">
                <a:effectLst/>
              </a:rPr>
              <a:t> первого топика записывается с </a:t>
            </a:r>
            <a:r>
              <a:rPr lang="ru-RU" sz="2400" dirty="0" err="1">
                <a:effectLst/>
              </a:rPr>
              <a:t>оффсетом</a:t>
            </a:r>
            <a:r>
              <a:rPr lang="ru-RU" sz="2400" dirty="0">
                <a:effectLst/>
              </a:rPr>
              <a:t> 0</a:t>
            </a:r>
          </a:p>
          <a:p>
            <a:r>
              <a:rPr lang="ru-RU" sz="2400" dirty="0">
                <a:effectLst/>
              </a:rPr>
              <a:t>Дальнейшие сообщения в ту же </a:t>
            </a:r>
            <a:r>
              <a:rPr lang="ru-RU" sz="2400" dirty="0" err="1">
                <a:effectLst/>
              </a:rPr>
              <a:t>партицию</a:t>
            </a:r>
            <a:r>
              <a:rPr lang="ru-RU" sz="2400" dirty="0">
                <a:effectLst/>
              </a:rPr>
              <a:t> будут иметь </a:t>
            </a:r>
            <a:r>
              <a:rPr lang="ru-RU" sz="2400" dirty="0" err="1">
                <a:effectLst/>
              </a:rPr>
              <a:t>оффсеты</a:t>
            </a:r>
            <a:r>
              <a:rPr lang="ru-RU" sz="2400" dirty="0">
                <a:effectLst/>
              </a:rPr>
              <a:t> 1, 2, 3 и т.д. (записи хранятся в порядке поступления)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F37549-CEB6-CA46-C6F9-C01753E1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84" y="3222249"/>
            <a:ext cx="9677032" cy="36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37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A3A77-F75C-B2F9-6FD1-2F7FC9F3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Пример приложения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FC284D-644B-0748-18EF-CA5D4F76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87860" cy="2786132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Собираем пользовательские </a:t>
            </a:r>
            <a:r>
              <a:rPr lang="ru-RU" dirty="0" err="1">
                <a:effectLst/>
              </a:rPr>
              <a:t>логи</a:t>
            </a:r>
            <a:r>
              <a:rPr lang="ru-RU" dirty="0">
                <a:effectLst/>
              </a:rPr>
              <a:t>, включающие данные о просмотрах и кликах по баннерам.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2BF31F-DD49-AD2F-146F-E82C8A3E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771" y="1248114"/>
            <a:ext cx="7053689" cy="55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6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78024-91CA-5E0D-5F9D-9345AF45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H</a:t>
            </a:r>
            <a:r>
              <a:rPr lang="en-US" dirty="0"/>
              <a:t>LD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A47DBA-CFED-94CF-1BD8-28C3D4BD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>
                <a:effectLst/>
              </a:rPr>
              <a:t>Высокоуровневый дизайн </a:t>
            </a:r>
            <a:r>
              <a:rPr lang="ru-RU" dirty="0">
                <a:effectLst/>
              </a:rPr>
              <a:t>- это создание архитектурного плана системы, который охватывает основные сценарии взаимодействия и функциональные требования, но не вдается в детали реализации всех компонентов или учета полной нагрузки в продуктивной среде.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7542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129BA-C242-A384-29BC-DF54D14D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Для чего лучше подходит </a:t>
            </a:r>
            <a:r>
              <a:rPr lang="en" dirty="0">
                <a:effectLst/>
              </a:rPr>
              <a:t>Kafka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9CDC6E-8DD8-B94F-072F-D06A08D6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Лучше всего для стриминга из </a:t>
            </a:r>
            <a:r>
              <a:rPr lang="en" dirty="0"/>
              <a:t>A </a:t>
            </a:r>
            <a:r>
              <a:rPr lang="ru-RU" dirty="0"/>
              <a:t>в </a:t>
            </a:r>
            <a:r>
              <a:rPr lang="en" dirty="0"/>
              <a:t>B </a:t>
            </a:r>
            <a:r>
              <a:rPr lang="ru-RU" dirty="0"/>
              <a:t>без сложной маршрутизации, но с максимальной производительностью</a:t>
            </a:r>
          </a:p>
          <a:p>
            <a:r>
              <a:rPr lang="ru-RU" dirty="0"/>
              <a:t>Идеально для логирования событий, обработки потока и отслеживания последовательных изменений в системе</a:t>
            </a:r>
          </a:p>
          <a:p>
            <a:r>
              <a:rPr lang="ru-RU" dirty="0"/>
              <a:t>Подходит для обработки данных в многоуровневых </a:t>
            </a:r>
            <a:r>
              <a:rPr lang="ru-RU" dirty="0" err="1"/>
              <a:t>пайплайнах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921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129BA-C242-A384-29BC-DF54D14D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Для чего лучше подходит </a:t>
            </a:r>
            <a:r>
              <a:rPr lang="en" dirty="0">
                <a:effectLst/>
              </a:rPr>
              <a:t>Kafka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9CDC6E-8DD8-B94F-072F-D06A08D6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Кратко:</a:t>
            </a:r>
            <a:r>
              <a:rPr lang="ru-RU" dirty="0">
                <a:effectLst/>
              </a:rPr>
              <a:t> </a:t>
            </a:r>
            <a:r>
              <a:rPr lang="ru-RU" dirty="0"/>
              <a:t> используем для хранения и последующей, возможно повторной, обработки и анализа потоковых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893667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39D43-6298-32A8-88EA-55292010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Для чего лучше подходит </a:t>
            </a:r>
            <a:r>
              <a:rPr lang="en" dirty="0">
                <a:effectLst/>
              </a:rPr>
              <a:t>RabbitMQ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AF5DA-DB45-380E-2072-E7AC0DD1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Применяется для тяжелых фоновых задач, а также коммуникации внутри сложных приложений</a:t>
            </a:r>
          </a:p>
          <a:p>
            <a:r>
              <a:rPr lang="ru-RU" dirty="0"/>
              <a:t>Идеально для веб-сервисов с низкими задержками благодаря делегированию нагрузки множеству </a:t>
            </a:r>
            <a:r>
              <a:rPr lang="ru-RU" dirty="0" err="1"/>
              <a:t>воркеров</a:t>
            </a:r>
            <a:endParaRPr lang="ru-RU" dirty="0"/>
          </a:p>
          <a:p>
            <a:r>
              <a:rPr lang="ru-RU" dirty="0"/>
              <a:t>Также подходит для фоновых и долгоиграющих задач вроде конвертации видео или обработки изображений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472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39D43-6298-32A8-88EA-55292010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Для чего лучше подходит </a:t>
            </a:r>
            <a:r>
              <a:rPr lang="en" dirty="0">
                <a:effectLst/>
              </a:rPr>
              <a:t>RabbitMQ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AF5DA-DB45-380E-2072-E7AC0DD1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Кратко:</a:t>
            </a:r>
            <a:r>
              <a:rPr lang="ru-RU" dirty="0">
                <a:effectLst/>
              </a:rPr>
              <a:t> </a:t>
            </a:r>
            <a:r>
              <a:rPr lang="ru-RU" dirty="0"/>
              <a:t> используем с долгими фоновыми задачами и для общения и интеграции между различными сервисами.</a:t>
            </a:r>
          </a:p>
        </p:txBody>
      </p:sp>
    </p:spTree>
    <p:extLst>
      <p:ext uri="{BB962C8B-B14F-4D97-AF65-F5344CB8AC3E}">
        <p14:creationId xmlns:p14="http://schemas.microsoft.com/office/powerpoint/2010/main" val="872212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F076D-7E73-3DF7-3FBE-28C7E0D7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уведомлений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0C33-2BD5-089C-AC80-480362A17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3435" cy="4351338"/>
          </a:xfrm>
        </p:spPr>
        <p:txBody>
          <a:bodyPr/>
          <a:lstStyle/>
          <a:p>
            <a:r>
              <a:rPr lang="ru-RU" dirty="0"/>
              <a:t>Зачем нужен такой сервис? Чтобы приложения могли доставить нам ну очень важную информацию даже на утюг или холодильник.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E4D540-2678-6378-AEF7-7418CA93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728" y="1825625"/>
            <a:ext cx="6196995" cy="41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02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CDB4A6-C758-CD2D-CF32-E7AB7382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уведомлений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D351C8-666D-9762-A0FE-36255B95D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621" y="1825625"/>
            <a:ext cx="9216758" cy="4351338"/>
          </a:xfrm>
        </p:spPr>
      </p:pic>
    </p:spTree>
    <p:extLst>
      <p:ext uri="{BB962C8B-B14F-4D97-AF65-F5344CB8AC3E}">
        <p14:creationId xmlns:p14="http://schemas.microsoft.com/office/powerpoint/2010/main" val="2239649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C5A83-652D-6DC8-3654-16136D68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уведомлений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F83FC99-4795-EAD0-399F-B1B52ED64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350" y="1825625"/>
            <a:ext cx="9051299" cy="4351338"/>
          </a:xfrm>
        </p:spPr>
      </p:pic>
    </p:spTree>
    <p:extLst>
      <p:ext uri="{BB962C8B-B14F-4D97-AF65-F5344CB8AC3E}">
        <p14:creationId xmlns:p14="http://schemas.microsoft.com/office/powerpoint/2010/main" val="4081954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68BBF-E1B8-2281-2C6D-695AE1A2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75594D-0B59-2248-D986-51AB803B5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5359"/>
            <a:ext cx="10515600" cy="4151870"/>
          </a:xfrm>
        </p:spPr>
      </p:pic>
    </p:spTree>
    <p:extLst>
      <p:ext uri="{BB962C8B-B14F-4D97-AF65-F5344CB8AC3E}">
        <p14:creationId xmlns:p14="http://schemas.microsoft.com/office/powerpoint/2010/main" val="2944973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8EFF2-492A-A12A-70C9-15735D0D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2474EFA-15E3-C93B-7F25-274FEA3F7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628" y="1825625"/>
            <a:ext cx="10128744" cy="4351338"/>
          </a:xfrm>
        </p:spPr>
      </p:pic>
    </p:spTree>
    <p:extLst>
      <p:ext uri="{BB962C8B-B14F-4D97-AF65-F5344CB8AC3E}">
        <p14:creationId xmlns:p14="http://schemas.microsoft.com/office/powerpoint/2010/main" val="18867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FAB06-B012-6100-2177-C0F746DD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бронирования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866F2E-2567-AF0B-7A63-88D3354DB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9478" cy="4351338"/>
          </a:xfrm>
        </p:spPr>
        <p:txBody>
          <a:bodyPr/>
          <a:lstStyle/>
          <a:p>
            <a:r>
              <a:rPr lang="ru-RU" dirty="0"/>
              <a:t>Зачем нужен такой сервис? Чтобы было где пережидать периоды структурных трансформаций и поисков новых моделей бизнеса.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B9AF82-E900-2FE2-9A55-CBADFCC9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737" y="1785868"/>
            <a:ext cx="5545752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5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78024-91CA-5E0D-5F9D-9345AF45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H</a:t>
            </a:r>
            <a:r>
              <a:rPr lang="en-US" dirty="0"/>
              <a:t>LD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A47DBA-CFED-94CF-1BD8-28C3D4BD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Фокус на Ключевых Функциях</a:t>
            </a:r>
            <a:r>
              <a:rPr lang="ru-RU" dirty="0">
                <a:effectLst/>
              </a:rPr>
              <a:t> </a:t>
            </a:r>
            <a:r>
              <a:rPr lang="ru-RU" dirty="0"/>
              <a:t>: Определение основных функций и взаимодействий, которые необходимы для работы системы.</a:t>
            </a:r>
          </a:p>
          <a:p>
            <a:r>
              <a:rPr lang="ru-RU" dirty="0">
                <a:effectLst/>
              </a:rPr>
              <a:t> </a:t>
            </a:r>
            <a:r>
              <a:rPr lang="ru-RU" b="1" dirty="0"/>
              <a:t>Упрощенная Архитектура</a:t>
            </a:r>
            <a:r>
              <a:rPr lang="ru-RU" dirty="0">
                <a:effectLst/>
              </a:rPr>
              <a:t> </a:t>
            </a:r>
            <a:r>
              <a:rPr lang="ru-RU" dirty="0"/>
              <a:t>: Создание архитектурного обзора, который иллюстрирует основные компоненты и их связи, но не включает все сложности реальной среды.</a:t>
            </a:r>
          </a:p>
          <a:p>
            <a:r>
              <a:rPr lang="ru-RU" dirty="0">
                <a:effectLst/>
              </a:rPr>
              <a:t> </a:t>
            </a:r>
            <a:r>
              <a:rPr lang="ru-RU" b="1" dirty="0"/>
              <a:t>Примерное Использование</a:t>
            </a:r>
            <a:r>
              <a:rPr lang="ru-RU" dirty="0">
                <a:effectLst/>
              </a:rPr>
              <a:t> </a:t>
            </a:r>
            <a:r>
              <a:rPr lang="ru-RU" dirty="0"/>
              <a:t>: Реализация высокоуровневого дизайна могла бы быть достаточной для демонстрации минимально жизнеспособного продукта (</a:t>
            </a:r>
            <a:r>
              <a:rPr lang="en" dirty="0"/>
              <a:t>MVP) </a:t>
            </a:r>
            <a:r>
              <a:rPr lang="ru-RU" dirty="0"/>
              <a:t>на ноутбуке одного из основателей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1681183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55740-39B5-9BDB-A2BD-6F61A050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бронирования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1F162E-0B91-DDB5-9B6E-01CB6877D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15885"/>
            <a:ext cx="10515600" cy="1770818"/>
          </a:xfrm>
        </p:spPr>
      </p:pic>
    </p:spTree>
    <p:extLst>
      <p:ext uri="{BB962C8B-B14F-4D97-AF65-F5344CB8AC3E}">
        <p14:creationId xmlns:p14="http://schemas.microsoft.com/office/powerpoint/2010/main" val="2278626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11852-06D4-075C-9A22-9F7A89CF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бронирования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5F9C495-917B-E04A-1B15-8197EE1FD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108" y="1825625"/>
            <a:ext cx="6533784" cy="4351338"/>
          </a:xfrm>
        </p:spPr>
      </p:pic>
    </p:spTree>
    <p:extLst>
      <p:ext uri="{BB962C8B-B14F-4D97-AF65-F5344CB8AC3E}">
        <p14:creationId xmlns:p14="http://schemas.microsoft.com/office/powerpoint/2010/main" val="1002389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C5EE7-ABA1-F066-A58C-85C84BFA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бронирования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C2C1C3-ED49-BBE0-5E99-944B5AC59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289" y="1825625"/>
            <a:ext cx="5493421" cy="4351338"/>
          </a:xfrm>
        </p:spPr>
      </p:pic>
    </p:spTree>
    <p:extLst>
      <p:ext uri="{BB962C8B-B14F-4D97-AF65-F5344CB8AC3E}">
        <p14:creationId xmlns:p14="http://schemas.microsoft.com/office/powerpoint/2010/main" val="22435882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F6267-F645-AC5D-90D3-8B90F388B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бронирования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8E8E13E-5B1F-3891-84C3-51E211741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132" y="1825625"/>
            <a:ext cx="7713735" cy="4351338"/>
          </a:xfrm>
        </p:spPr>
      </p:pic>
    </p:spTree>
    <p:extLst>
      <p:ext uri="{BB962C8B-B14F-4D97-AF65-F5344CB8AC3E}">
        <p14:creationId xmlns:p14="http://schemas.microsoft.com/office/powerpoint/2010/main" val="3005327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0A14C-0D71-967D-D29A-E62B26A4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бронирования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7DE96F7-8CC1-6318-14DD-4EEB180FB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328" y="1825625"/>
            <a:ext cx="7683344" cy="4351338"/>
          </a:xfrm>
        </p:spPr>
      </p:pic>
    </p:spTree>
    <p:extLst>
      <p:ext uri="{BB962C8B-B14F-4D97-AF65-F5344CB8AC3E}">
        <p14:creationId xmlns:p14="http://schemas.microsoft.com/office/powerpoint/2010/main" val="42074552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33E79F-B0B7-9D1C-B396-CBE610EC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Сервис бронирования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9454341-7463-E5D7-959F-2628A8E73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484" y="1825625"/>
            <a:ext cx="9437032" cy="4351338"/>
          </a:xfrm>
        </p:spPr>
      </p:pic>
    </p:spTree>
    <p:extLst>
      <p:ext uri="{BB962C8B-B14F-4D97-AF65-F5344CB8AC3E}">
        <p14:creationId xmlns:p14="http://schemas.microsoft.com/office/powerpoint/2010/main" val="3175935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3A179B-9F26-2F73-E9C7-AFCBC85E0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7" y="5821234"/>
            <a:ext cx="739378" cy="8032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DB344E-73B4-02C0-2BA1-B9EC1173D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0726" y="5854971"/>
            <a:ext cx="764119" cy="735734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7B270F-05EE-B331-1CAE-4D9E3F294F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Systems Design</a:t>
            </a:r>
            <a:endParaRPr lang="ru-RU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69607C-8452-539C-1AF7-42EEA0B302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/>
              <a:t>Далее</a:t>
            </a:r>
            <a:r>
              <a:rPr lang="en-US" dirty="0"/>
              <a:t>: </a:t>
            </a:r>
            <a:r>
              <a:rPr lang="ru-RU" dirty="0"/>
              <a:t>Масштабирование системы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Load Balancer</a:t>
            </a:r>
            <a:endParaRPr lang="ru-RU" dirty="0"/>
          </a:p>
        </p:txBody>
      </p:sp>
      <p:sp>
        <p:nvSpPr>
          <p:cNvPr id="6" name="Google Shape;1042;p111">
            <a:extLst>
              <a:ext uri="{FF2B5EF4-FFF2-40B4-BE49-F238E27FC236}">
                <a16:creationId xmlns:a16="http://schemas.microsoft.com/office/drawing/2014/main" id="{70D20243-053E-C5CC-0E02-15D5B7942524}"/>
              </a:ext>
            </a:extLst>
          </p:cNvPr>
          <p:cNvSpPr txBox="1"/>
          <p:nvPr/>
        </p:nvSpPr>
        <p:spPr>
          <a:xfrm>
            <a:off x="7712766" y="5960438"/>
            <a:ext cx="4155868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733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ml-system-</a:t>
            </a:r>
            <a:r>
              <a:rPr lang="en-US" sz="1733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design.ru</a:t>
            </a:r>
            <a:r>
              <a:rPr lang="en" sz="1733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| </a:t>
            </a:r>
            <a:r>
              <a:rPr lang="ru-RU" sz="1733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Мазаев Артемий</a:t>
            </a:r>
            <a:endParaRPr sz="1467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5EBB16-DA8D-C091-4E9F-EB20F386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Общий дизайн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0DE1B0-E0FD-408B-0C73-2C59E808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</a:rPr>
              <a:t>Общий дизайн можно разделить на несколько ключевых компонентов</a:t>
            </a:r>
            <a:r>
              <a:rPr lang="en-US" dirty="0"/>
              <a:t>:</a:t>
            </a:r>
          </a:p>
          <a:p>
            <a:r>
              <a:rPr lang="en" b="1" dirty="0"/>
              <a:t>Frontend (</a:t>
            </a:r>
            <a:r>
              <a:rPr lang="ru-RU" b="1" dirty="0"/>
              <a:t>Интерфейс Пользователя)</a:t>
            </a:r>
            <a:endParaRPr lang="en-US" b="1" dirty="0"/>
          </a:p>
          <a:p>
            <a:r>
              <a:rPr lang="en" b="1" dirty="0"/>
              <a:t>Backend (</a:t>
            </a:r>
            <a:r>
              <a:rPr lang="ru-RU" b="1" dirty="0"/>
              <a:t>Серверная Часть)</a:t>
            </a:r>
            <a:r>
              <a:rPr lang="ru-RU" dirty="0">
                <a:effectLst/>
              </a:rPr>
              <a:t> </a:t>
            </a:r>
            <a:endParaRPr lang="ru-RU" dirty="0"/>
          </a:p>
          <a:p>
            <a:r>
              <a:rPr lang="ru-RU" b="1" dirty="0"/>
              <a:t>Системы Хранения Данных</a:t>
            </a:r>
            <a:r>
              <a:rPr lang="ru-RU" dirty="0">
                <a:effectLst/>
              </a:rPr>
              <a:t> 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EC1073-967D-8395-25BD-E64F084E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43" y="4741914"/>
            <a:ext cx="7772400" cy="15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809E9-D75C-CE14-B464-E4B9D167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Адаптация под специфику задачи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C019010-4893-F2B2-9BC4-2E72832E8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31"/>
            <a:ext cx="10515600" cy="4315926"/>
          </a:xfrm>
        </p:spPr>
      </p:pic>
    </p:spTree>
    <p:extLst>
      <p:ext uri="{BB962C8B-B14F-4D97-AF65-F5344CB8AC3E}">
        <p14:creationId xmlns:p14="http://schemas.microsoft.com/office/powerpoint/2010/main" val="325660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809E9-D75C-CE14-B464-E4B9D167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Адаптация под специфику задачи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C45944C-722A-7047-54E8-3B62E53DA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300" y="2210594"/>
            <a:ext cx="10185400" cy="3581400"/>
          </a:xfrm>
        </p:spPr>
      </p:pic>
    </p:spTree>
    <p:extLst>
      <p:ext uri="{BB962C8B-B14F-4D97-AF65-F5344CB8AC3E}">
        <p14:creationId xmlns:p14="http://schemas.microsoft.com/office/powerpoint/2010/main" val="11819386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1694</Words>
  <Application>Microsoft Macintosh PowerPoint</Application>
  <PresentationFormat>Широкоэкранный</PresentationFormat>
  <Paragraphs>194</Paragraphs>
  <Slides>66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Proxima Nova</vt:lpstr>
      <vt:lpstr>Тема Office</vt:lpstr>
      <vt:lpstr>System Design</vt:lpstr>
      <vt:lpstr>Системный дизайн?</vt:lpstr>
      <vt:lpstr>Зачем нужен системный дизайн</vt:lpstr>
      <vt:lpstr>Презентация PowerPoint</vt:lpstr>
      <vt:lpstr>HLD</vt:lpstr>
      <vt:lpstr>HLD</vt:lpstr>
      <vt:lpstr>Общий дизайн</vt:lpstr>
      <vt:lpstr>Адаптация под специфику задачи</vt:lpstr>
      <vt:lpstr>Адаптация под специфику задачи</vt:lpstr>
      <vt:lpstr>Адаптация под специфику задачи</vt:lpstr>
      <vt:lpstr>Сокращатель ссылок</vt:lpstr>
      <vt:lpstr>Сокращатель ссылок</vt:lpstr>
      <vt:lpstr>Хостинг текстов</vt:lpstr>
      <vt:lpstr>Хостинг текстов</vt:lpstr>
      <vt:lpstr>Облачный диск</vt:lpstr>
      <vt:lpstr>Презентация PowerPoint</vt:lpstr>
      <vt:lpstr>Cервис для обмена фотографиями</vt:lpstr>
      <vt:lpstr>Cервис для обмена фотографиями</vt:lpstr>
      <vt:lpstr>Онлайн кинотеатр</vt:lpstr>
      <vt:lpstr>Онлайн кинотеатр</vt:lpstr>
      <vt:lpstr>Сервис такси</vt:lpstr>
      <vt:lpstr>Сервис такси</vt:lpstr>
      <vt:lpstr>Модульный подход к дизайну</vt:lpstr>
      <vt:lpstr>Интернет-магазин</vt:lpstr>
      <vt:lpstr>Уведомления</vt:lpstr>
      <vt:lpstr>Изменения остатков</vt:lpstr>
      <vt:lpstr>Продавцы на площадке</vt:lpstr>
      <vt:lpstr>Администрация</vt:lpstr>
      <vt:lpstr>Презентация PowerPoint</vt:lpstr>
      <vt:lpstr>Преимущества и сложности подхода</vt:lpstr>
      <vt:lpstr>Сложности</vt:lpstr>
      <vt:lpstr>Очереди сообщений</vt:lpstr>
      <vt:lpstr>Очереди сообщений</vt:lpstr>
      <vt:lpstr>Презентация PowerPoint</vt:lpstr>
      <vt:lpstr>Преимущества очередей сообщений</vt:lpstr>
      <vt:lpstr>Устройство очереди сообщений</vt:lpstr>
      <vt:lpstr>Сценарии взаимодействия</vt:lpstr>
      <vt:lpstr>Сценарии применения</vt:lpstr>
      <vt:lpstr>RabbitMQ</vt:lpstr>
      <vt:lpstr>Типы используемых обменников</vt:lpstr>
      <vt:lpstr>RabbitMQ</vt:lpstr>
      <vt:lpstr>Apache Kafka</vt:lpstr>
      <vt:lpstr>Apache Kafka</vt:lpstr>
      <vt:lpstr>Apache Kafka</vt:lpstr>
      <vt:lpstr>Apache Kafka</vt:lpstr>
      <vt:lpstr>Apache Kafka</vt:lpstr>
      <vt:lpstr>Презентация PowerPoint</vt:lpstr>
      <vt:lpstr>Презентация PowerPoint</vt:lpstr>
      <vt:lpstr>Пример приложения</vt:lpstr>
      <vt:lpstr>Для чего лучше подходит Kafka</vt:lpstr>
      <vt:lpstr>Для чего лучше подходит Kafka</vt:lpstr>
      <vt:lpstr>Для чего лучше подходит RabbitMQ</vt:lpstr>
      <vt:lpstr>Для чего лучше подходит RabbitMQ</vt:lpstr>
      <vt:lpstr>Сервис уведомлений</vt:lpstr>
      <vt:lpstr>Сервис уведомлений</vt:lpstr>
      <vt:lpstr>Сервис уведомлений</vt:lpstr>
      <vt:lpstr>Презентация PowerPoint</vt:lpstr>
      <vt:lpstr>Презентация PowerPoint</vt:lpstr>
      <vt:lpstr>Сервис бронирования</vt:lpstr>
      <vt:lpstr>Сервис бронирования</vt:lpstr>
      <vt:lpstr>Сервис бронирования</vt:lpstr>
      <vt:lpstr>Сервис бронирования</vt:lpstr>
      <vt:lpstr>Сервис бронирования</vt:lpstr>
      <vt:lpstr>Сервис бронирования</vt:lpstr>
      <vt:lpstr>Сервис бронирования</vt:lpstr>
      <vt:lpstr>Systems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Design</dc:title>
  <dc:creator>Артемий Мазаев</dc:creator>
  <cp:lastModifiedBy>Артемий Мазаев</cp:lastModifiedBy>
  <cp:revision>3</cp:revision>
  <dcterms:created xsi:type="dcterms:W3CDTF">2024-03-23T18:52:06Z</dcterms:created>
  <dcterms:modified xsi:type="dcterms:W3CDTF">2024-03-27T15:38:25Z</dcterms:modified>
</cp:coreProperties>
</file>